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E44B32-E703-4BC8-ADC3-1525107F0BCA}">
  <a:tblStyle styleId="{37E44B32-E703-4BC8-ADC3-1525107F0B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Merriweather-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Merriweather-italic.fntdata"/><Relationship Id="rId16" Type="http://schemas.openxmlformats.org/officeDocument/2006/relationships/slide" Target="slides/slide10.xml"/><Relationship Id="rId38" Type="http://schemas.openxmlformats.org/officeDocument/2006/relationships/font" Target="fonts/Merriweather-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To provide a real-time platform for maker gene data analysis that allows users to easily explore and understand their data using updated methods and knowledge databases.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86201d6bf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86201d6bf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6201d6bf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86201d6bf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86201d6bf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86201d6bf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rarefying</a:t>
            </a:r>
            <a:endParaRPr/>
          </a:p>
          <a:p>
            <a:pPr indent="0" lvl="0" marL="0" rtl="0" algn="l">
              <a:spcBef>
                <a:spcPts val="0"/>
              </a:spcBef>
              <a:spcAft>
                <a:spcPts val="0"/>
              </a:spcAft>
              <a:buClr>
                <a:schemeClr val="dk1"/>
              </a:buClr>
              <a:buSzPts val="1100"/>
              <a:buFont typeface="Arial"/>
              <a:buNone/>
            </a:pPr>
            <a:r>
              <a:rPr lang="en"/>
              <a:t>All samples will be rarefied to even sequencing depth based on the sample having the lowest sequencing depth. If this sample contains extremely low reads, you may need to manually exclude the sample (using Sample Editor) to avoid significant data loss. You can find out if this is the case from View Sample Size from the Data Summary page.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Data scaling:</a:t>
            </a:r>
            <a:endParaRPr/>
          </a:p>
          <a:p>
            <a:pPr indent="0" lvl="0" marL="0" rtl="0" algn="l">
              <a:spcBef>
                <a:spcPts val="0"/>
              </a:spcBef>
              <a:spcAft>
                <a:spcPts val="0"/>
              </a:spcAft>
              <a:buClr>
                <a:schemeClr val="dk1"/>
              </a:buClr>
              <a:buSzPts val="1100"/>
              <a:buFont typeface="Arial"/>
              <a:buNone/>
            </a:pPr>
            <a:r>
              <a:rPr lang="en"/>
              <a:t>The method aims to bring all samples to the same scale by dividing the samples by a scaling factor. Some common choices included total sum scaling (TSS), cumulative sum scaling (CSS) and upper-quantile scaling (UQ).</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Data transformation:</a:t>
            </a:r>
            <a:endParaRPr/>
          </a:p>
          <a:p>
            <a:pPr indent="0" lvl="0" marL="0" rtl="0" algn="l">
              <a:spcBef>
                <a:spcPts val="0"/>
              </a:spcBef>
              <a:spcAft>
                <a:spcPts val="0"/>
              </a:spcAft>
              <a:buClr>
                <a:schemeClr val="dk1"/>
              </a:buClr>
              <a:buSzPts val="1100"/>
              <a:buFont typeface="Arial"/>
              <a:buNone/>
            </a:pPr>
            <a:r>
              <a:rPr lang="en"/>
              <a:t>Variance stabilization transformation such as log-ratio transformation and its variations. Some common choices included centered log-ratio (CLR) transformation, relative log expression (RLE) normalization or weighted trimmed mean of M-values (TMM).</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8de6fcbd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8de6fcbd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8e09349de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8e09349de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8e09349de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8e09349de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e09349de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e09349de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e09349de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e09349de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8e09349de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8e09349de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8e09349de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8e09349de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86201d6bf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86201d6bf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2A2A2A"/>
                </a:solidFill>
                <a:highlight>
                  <a:srgbClr val="FFFFFF"/>
                </a:highlight>
                <a:latin typeface="Merriweather"/>
                <a:ea typeface="Merriweather"/>
                <a:cs typeface="Merriweather"/>
                <a:sym typeface="Merriweather"/>
              </a:rPr>
              <a:t>MicrobiomeAnalyst is a web-based program to allow clinical and basic scientists to easily perform exploratory analysis on common abundance profiles and taxonomic signatures generated from microbiome studies</a:t>
            </a:r>
            <a:endParaRPr sz="1150">
              <a:solidFill>
                <a:srgbClr val="2A2A2A"/>
              </a:solidFill>
              <a:highlight>
                <a:srgbClr val="FFFFFF"/>
              </a:highlight>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t/>
            </a:r>
            <a:endParaRPr sz="1150">
              <a:solidFill>
                <a:srgbClr val="2A2A2A"/>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 sz="1150">
                <a:solidFill>
                  <a:srgbClr val="2A2A2A"/>
                </a:solidFill>
                <a:highlight>
                  <a:srgbClr val="FFFFFF"/>
                </a:highlight>
                <a:latin typeface="Merriweather"/>
                <a:ea typeface="Merriweather"/>
                <a:cs typeface="Merriweather"/>
                <a:sym typeface="Merriweather"/>
              </a:rPr>
              <a:t>Based on Java, R and Javascript &gt; R and JavaServer</a:t>
            </a:r>
            <a:endParaRPr sz="1150">
              <a:solidFill>
                <a:srgbClr val="2A2A2A"/>
              </a:solidFill>
              <a:highlight>
                <a:srgbClr val="FFFFFF"/>
              </a:highlight>
              <a:latin typeface="Merriweather"/>
              <a:ea typeface="Merriweather"/>
              <a:cs typeface="Merriweather"/>
              <a:sym typeface="Merriweathe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8e09349de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8e09349de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8e09349de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8e09349de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86201d6bf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86201d6b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86201d6b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86201d6b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86201d6bf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86201d6bf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86201d6bf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86201d6bf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8e2e4644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8e2e4644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86201d6b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86201d6b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MicrobiomeAnalyst accepts taxa/gene lists, OTU/gene abundance tables, or BIOM files. Three consecutive steps are performed - data processing, data analysis, and result exploration. The associated web interface offers a rich set of options, and produces various tables and graphics to allow users to intuitively navigate the data analysis tasks.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86201d6b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86201d6b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A2A2A"/>
                </a:solidFill>
                <a:highlight>
                  <a:srgbClr val="FFFFFF"/>
                </a:highlight>
              </a:rPr>
              <a:t>(</a:t>
            </a:r>
            <a:r>
              <a:rPr b="1" lang="en" sz="1150">
                <a:solidFill>
                  <a:srgbClr val="2A2A2A"/>
                </a:solidFill>
                <a:highlight>
                  <a:srgbClr val="FFFFFF"/>
                </a:highlight>
              </a:rPr>
              <a:t>A</a:t>
            </a:r>
            <a:r>
              <a:rPr lang="en" sz="1150">
                <a:solidFill>
                  <a:srgbClr val="2A2A2A"/>
                </a:solidFill>
                <a:highlight>
                  <a:srgbClr val="FFFFFF"/>
                </a:highlight>
              </a:rPr>
              <a:t>) A box plot summary of the Shannon diversity index across different groups. (</a:t>
            </a:r>
            <a:r>
              <a:rPr b="1" lang="en" sz="1150">
                <a:solidFill>
                  <a:srgbClr val="2A2A2A"/>
                </a:solidFill>
                <a:highlight>
                  <a:srgbClr val="FFFFFF"/>
                </a:highlight>
              </a:rPr>
              <a:t>B</a:t>
            </a:r>
            <a:r>
              <a:rPr lang="en" sz="1150">
                <a:solidFill>
                  <a:srgbClr val="2A2A2A"/>
                </a:solidFill>
                <a:highlight>
                  <a:srgbClr val="FFFFFF"/>
                </a:highlight>
              </a:rPr>
              <a:t>) A stacked bar chart showing Phylum level abundance profiles across samples. Sample names in red and green colors indicate mice fed a low fat diet (LFD) and a western-style diet (WSD), respectively. (</a:t>
            </a:r>
            <a:r>
              <a:rPr b="1" lang="en" sz="1150">
                <a:solidFill>
                  <a:srgbClr val="2A2A2A"/>
                </a:solidFill>
                <a:highlight>
                  <a:srgbClr val="FFFFFF"/>
                </a:highlight>
              </a:rPr>
              <a:t>C</a:t>
            </a:r>
            <a:r>
              <a:rPr lang="en" sz="1150">
                <a:solidFill>
                  <a:srgbClr val="2A2A2A"/>
                </a:solidFill>
                <a:highlight>
                  <a:srgbClr val="FFFFFF"/>
                </a:highlight>
              </a:rPr>
              <a:t>) A PCoA plot with sample colors based on different diets. (</a:t>
            </a:r>
            <a:r>
              <a:rPr b="1" lang="en" sz="1150">
                <a:solidFill>
                  <a:srgbClr val="2A2A2A"/>
                </a:solidFill>
                <a:highlight>
                  <a:srgbClr val="FFFFFF"/>
                </a:highlight>
              </a:rPr>
              <a:t>D</a:t>
            </a:r>
            <a:r>
              <a:rPr lang="en" sz="1150">
                <a:solidFill>
                  <a:srgbClr val="2A2A2A"/>
                </a:solidFill>
                <a:highlight>
                  <a:srgbClr val="FFFFFF"/>
                </a:highlight>
              </a:rPr>
              <a:t>) The same PCoA plot with color gradients based on the abundance levels of family Bacteroidaceae. (</a:t>
            </a:r>
            <a:r>
              <a:rPr b="1" lang="en" sz="1150">
                <a:solidFill>
                  <a:srgbClr val="2A2A2A"/>
                </a:solidFill>
                <a:highlight>
                  <a:srgbClr val="FFFFFF"/>
                </a:highlight>
              </a:rPr>
              <a:t>E</a:t>
            </a:r>
            <a:r>
              <a:rPr lang="en" sz="1150">
                <a:solidFill>
                  <a:srgbClr val="2A2A2A"/>
                </a:solidFill>
                <a:highlight>
                  <a:srgbClr val="FFFFFF"/>
                </a:highlight>
              </a:rPr>
              <a:t>) A graphical summary of the classification performance on different diets using the Random Forests algorithm. (</a:t>
            </a:r>
            <a:r>
              <a:rPr b="1" lang="en" sz="1150">
                <a:solidFill>
                  <a:srgbClr val="2A2A2A"/>
                </a:solidFill>
                <a:highlight>
                  <a:srgbClr val="FFFFFF"/>
                </a:highlight>
              </a:rPr>
              <a:t>F</a:t>
            </a:r>
            <a:r>
              <a:rPr lang="en" sz="1150">
                <a:solidFill>
                  <a:srgbClr val="2A2A2A"/>
                </a:solidFill>
                <a:highlight>
                  <a:srgbClr val="FFFFFF"/>
                </a:highlight>
              </a:rPr>
              <a:t>) A dendrogram showing the clustering of samples with colors based on diet and sex. (</a:t>
            </a:r>
            <a:r>
              <a:rPr b="1" lang="en" sz="1150">
                <a:solidFill>
                  <a:srgbClr val="2A2A2A"/>
                </a:solidFill>
                <a:highlight>
                  <a:srgbClr val="FFFFFF"/>
                </a:highlight>
              </a:rPr>
              <a:t>G</a:t>
            </a:r>
            <a:r>
              <a:rPr lang="en" sz="1150">
                <a:solidFill>
                  <a:srgbClr val="2A2A2A"/>
                </a:solidFill>
                <a:highlight>
                  <a:srgbClr val="FFFFFF"/>
                </a:highlight>
              </a:rPr>
              <a:t>) A clustered heatmap showing the variation of taxonomic abundance with regard to diet and sex. (</a:t>
            </a:r>
            <a:r>
              <a:rPr b="1" lang="en" sz="1150">
                <a:solidFill>
                  <a:srgbClr val="2A2A2A"/>
                </a:solidFill>
                <a:highlight>
                  <a:srgbClr val="FFFFFF"/>
                </a:highlight>
              </a:rPr>
              <a:t>H</a:t>
            </a:r>
            <a:r>
              <a:rPr lang="en" sz="1150">
                <a:solidFill>
                  <a:srgbClr val="2A2A2A"/>
                </a:solidFill>
                <a:highlight>
                  <a:srgbClr val="FFFFFF"/>
                </a:highlight>
              </a:rPr>
              <a:t>) An interactive network summarizing enriched taxon sets from TSEA. (</a:t>
            </a:r>
            <a:r>
              <a:rPr b="1" lang="en" sz="1150">
                <a:solidFill>
                  <a:srgbClr val="2A2A2A"/>
                </a:solidFill>
                <a:highlight>
                  <a:srgbClr val="FFFFFF"/>
                </a:highlight>
              </a:rPr>
              <a:t>I</a:t>
            </a:r>
            <a:r>
              <a:rPr lang="en" sz="1150">
                <a:solidFill>
                  <a:srgbClr val="2A2A2A"/>
                </a:solidFill>
                <a:highlight>
                  <a:srgbClr val="FFFFFF"/>
                </a:highlight>
              </a:rPr>
              <a:t>) A 3D PCoA plot from the PPD module, with the taxonomic composition of the currently selected sample shown in the middle and the session history on the right. (</a:t>
            </a:r>
            <a:r>
              <a:rPr b="1" lang="en" sz="1150">
                <a:solidFill>
                  <a:srgbClr val="2A2A2A"/>
                </a:solidFill>
                <a:highlight>
                  <a:srgbClr val="FFFFFF"/>
                </a:highlight>
              </a:rPr>
              <a:t>J</a:t>
            </a:r>
            <a:r>
              <a:rPr lang="en" sz="1150">
                <a:solidFill>
                  <a:srgbClr val="2A2A2A"/>
                </a:solidFill>
                <a:highlight>
                  <a:srgbClr val="FFFFFF"/>
                </a:highlight>
              </a:rPr>
              <a:t>) A screenshot showing functional enrichment analysis and visualization within the global metabolic network.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86201d6b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86201d6b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86201d6bf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86201d6bf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Taxonomic profiles derived from both amplified 16S rRNA census data and whole-genome shotgun metagenomic data can be uploaded. The following formats are accepted (accompanying example metadata files are also given below):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mothur: This format has both a consensus taxonomy file and a .shared file.</a:t>
            </a:r>
            <a:endParaRPr/>
          </a:p>
          <a:p>
            <a:pPr indent="0" lvl="0" marL="0" rtl="0" algn="l">
              <a:spcBef>
                <a:spcPts val="0"/>
              </a:spcBef>
              <a:spcAft>
                <a:spcPts val="0"/>
              </a:spcAft>
              <a:buClr>
                <a:schemeClr val="dk1"/>
              </a:buClr>
              <a:buSzPts val="1100"/>
              <a:buFont typeface="Arial"/>
              <a:buNone/>
            </a:pPr>
            <a:r>
              <a:rPr lang="en"/>
              <a:t>BIOM format consists of an abundance profile in .biom format. Here, the metadata file can be provided separately, if not already present within the .biom file.</a:t>
            </a:r>
            <a:endParaRPr/>
          </a:p>
          <a:p>
            <a:pPr indent="0" lvl="0" marL="0" rtl="0" algn="l">
              <a:spcBef>
                <a:spcPts val="0"/>
              </a:spcBef>
              <a:spcAft>
                <a:spcPts val="0"/>
              </a:spcAft>
              <a:buNone/>
            </a:pPr>
            <a:r>
              <a:rPr lang="en"/>
              <a:t>Tab-separated (.txt) files: This format consists of either an abundance file with a separate file of corresponding taxonomy mapping information, or an abundance file directly including taxonomic information. Note that metadata information is included in such files.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Notes when formatting your data:</a:t>
            </a:r>
            <a:endParaRPr/>
          </a:p>
          <a:p>
            <a:pPr indent="0" lvl="0" marL="0" rtl="0" algn="l">
              <a:spcBef>
                <a:spcPts val="0"/>
              </a:spcBef>
              <a:spcAft>
                <a:spcPts val="0"/>
              </a:spcAft>
              <a:buClr>
                <a:schemeClr val="dk1"/>
              </a:buClr>
              <a:buSzPts val="1100"/>
              <a:buFont typeface="Arial"/>
              <a:buNone/>
            </a:pPr>
            <a:r>
              <a:rPr lang="en"/>
              <a:t>Both sample and feature names must be unique and consist of a combination of common English letters, underscores and numbers for naming purpose. Latin/Greek letters are not supported.</a:t>
            </a:r>
            <a:endParaRPr/>
          </a:p>
          <a:p>
            <a:pPr indent="0" lvl="0" marL="0" rtl="0" algn="l">
              <a:spcBef>
                <a:spcPts val="0"/>
              </a:spcBef>
              <a:spcAft>
                <a:spcPts val="0"/>
              </a:spcAft>
              <a:buClr>
                <a:schemeClr val="dk1"/>
              </a:buClr>
              <a:buSzPts val="1100"/>
              <a:buFont typeface="Arial"/>
              <a:buNone/>
            </a:pPr>
            <a:r>
              <a:rPr lang="en"/>
              <a:t>Sample and feature names must be consistent across all files (i.e. abundance table, taxonomy table, meta-data file, and phylogenetic tree file).</a:t>
            </a:r>
            <a:endParaRPr/>
          </a:p>
          <a:p>
            <a:pPr indent="0" lvl="0" marL="0" rtl="0" algn="l">
              <a:spcBef>
                <a:spcPts val="0"/>
              </a:spcBef>
              <a:spcAft>
                <a:spcPts val="0"/>
              </a:spcAft>
              <a:buClr>
                <a:schemeClr val="dk1"/>
              </a:buClr>
              <a:buSzPts val="1100"/>
              <a:buFont typeface="Arial"/>
              <a:buNone/>
            </a:pPr>
            <a:r>
              <a:rPr lang="en"/>
              <a:t>Data values (read counts or proportions) should contain only numeric and positive values. Empty cells or cells with NA values will be replaced with zero.</a:t>
            </a:r>
            <a:endParaRPr/>
          </a:p>
          <a:p>
            <a:pPr indent="0" lvl="0" marL="0" rtl="0" algn="l">
              <a:spcBef>
                <a:spcPts val="0"/>
              </a:spcBef>
              <a:spcAft>
                <a:spcPts val="0"/>
              </a:spcAft>
              <a:buClr>
                <a:schemeClr val="dk1"/>
              </a:buClr>
              <a:buSzPts val="1100"/>
              <a:buFont typeface="Arial"/>
              <a:buNone/>
            </a:pPr>
            <a:r>
              <a:rPr lang="en"/>
              <a:t>Leaving cells blank or "NA" (without quotes) for missing values are allowed in the taxonomy table. These values are considered to represent the maximum taxonomic resolution obtained for each OTU or feature.</a:t>
            </a:r>
            <a:endParaRPr/>
          </a:p>
          <a:p>
            <a:pPr indent="0" lvl="0" marL="0" rtl="0" algn="l">
              <a:spcBef>
                <a:spcPts val="0"/>
              </a:spcBef>
              <a:spcAft>
                <a:spcPts val="0"/>
              </a:spcAft>
              <a:buNone/>
            </a:pPr>
            <a:r>
              <a:rPr lang="en"/>
              <a:t>Metadata is not permitted to be included in the abundance tables (i.e. do not add another row following #NAME with #CLASS).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6201d6bf0_2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86201d6bf0_2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Tax4Fun2 provides researchers with a unique tool to predict and investigate functional profiles of prokaryotic communities based on 16S rRNA gene sequencing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86201d6bf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86201d6bf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Features that are constant across all samples are removed by default to benefit the differential analysis.</a:t>
            </a:r>
            <a:endParaRPr/>
          </a:p>
          <a:p>
            <a:pPr indent="0" lvl="0" marL="0" rtl="0" algn="l">
              <a:spcBef>
                <a:spcPts val="0"/>
              </a:spcBef>
              <a:spcAft>
                <a:spcPts val="0"/>
              </a:spcAft>
              <a:buClr>
                <a:schemeClr val="dk1"/>
              </a:buClr>
              <a:buSzPts val="1100"/>
              <a:buFont typeface="Arial"/>
              <a:buNone/>
            </a:pPr>
            <a:r>
              <a:rPr lang="en"/>
              <a:t>Singletons, defined as features that appear in only one sample or those with a single count across all samples, are typically removed by default since they are often considered artifacts. There is an option to adjust the settings.</a:t>
            </a:r>
            <a:endParaRPr/>
          </a:p>
          <a:p>
            <a:pPr indent="0" lvl="0" marL="0" rtl="0" algn="l">
              <a:spcBef>
                <a:spcPts val="0"/>
              </a:spcBef>
              <a:spcAft>
                <a:spcPts val="0"/>
              </a:spcAft>
              <a:buNone/>
            </a:pPr>
            <a:r>
              <a:rPr lang="en"/>
              <a:t>For ASV inputs, it would be recommended to remove only those features with a single count in order to retain rare features.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86201d6bf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86201d6bf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4.png"/><Relationship Id="rId10" Type="http://schemas.openxmlformats.org/officeDocument/2006/relationships/image" Target="../media/image16.png"/><Relationship Id="rId9"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oi.org/10.1093/nar/gkx295" TargetMode="External"/><Relationship Id="rId4" Type="http://schemas.openxmlformats.org/officeDocument/2006/relationships/hyperlink" Target="https://doi.org/10.1093/nar/gkad407" TargetMode="External"/><Relationship Id="rId5" Type="http://schemas.openxmlformats.org/officeDocument/2006/relationships/hyperlink" Target="https://doi.org/10.1186/s40793-020-00358-7" TargetMode="External"/><Relationship Id="rId6" Type="http://schemas.openxmlformats.org/officeDocument/2006/relationships/hyperlink" Target="https://github.com/xia-lab/MicrobiomeAnalystR" TargetMode="External"/><Relationship Id="rId7" Type="http://schemas.openxmlformats.org/officeDocument/2006/relationships/hyperlink" Target="https://www.microbiomeanalyst.ca/MicrobiomeAnalyst/docs/Resources.x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MicrobiomeAnalyst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Marker Data Profiling (MDP): Visual Exploration and Community Profiling</a:t>
            </a:r>
            <a:endParaRPr/>
          </a:p>
        </p:txBody>
      </p:sp>
      <p:sp>
        <p:nvSpPr>
          <p:cNvPr id="56" name="Google Shape;56;p13"/>
          <p:cNvSpPr txBox="1"/>
          <p:nvPr/>
        </p:nvSpPr>
        <p:spPr>
          <a:xfrm>
            <a:off x="2766150" y="3566025"/>
            <a:ext cx="3611700" cy="5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Andrew Reid and Asylzhan Almukhamet</a:t>
            </a:r>
            <a:endParaRPr sz="1500">
              <a:solidFill>
                <a:schemeClr val="dk2"/>
              </a:solidFill>
            </a:endParaRPr>
          </a:p>
        </p:txBody>
      </p:sp>
      <p:pic>
        <p:nvPicPr>
          <p:cNvPr id="57" name="Google Shape;57;p13" title="Screenshot 2025-10-17 at 10.47.32 PM.png"/>
          <p:cNvPicPr preferRelativeResize="0"/>
          <p:nvPr/>
        </p:nvPicPr>
        <p:blipFill>
          <a:blip r:embed="rId3">
            <a:alphaModFix/>
          </a:blip>
          <a:stretch>
            <a:fillRect/>
          </a:stretch>
        </p:blipFill>
        <p:spPr>
          <a:xfrm>
            <a:off x="3634263" y="362300"/>
            <a:ext cx="1875475" cy="14274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16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Filtering </a:t>
            </a:r>
            <a:endParaRPr/>
          </a:p>
        </p:txBody>
      </p:sp>
      <p:pic>
        <p:nvPicPr>
          <p:cNvPr id="144" name="Google Shape;144;p22" title="Screenshot 2025-10-18 at 3.51.02 PM.png"/>
          <p:cNvPicPr preferRelativeResize="0"/>
          <p:nvPr/>
        </p:nvPicPr>
        <p:blipFill>
          <a:blip r:embed="rId3">
            <a:alphaModFix/>
          </a:blip>
          <a:stretch>
            <a:fillRect/>
          </a:stretch>
        </p:blipFill>
        <p:spPr>
          <a:xfrm>
            <a:off x="138350" y="919325"/>
            <a:ext cx="7689324" cy="3822124"/>
          </a:xfrm>
          <a:prstGeom prst="rect">
            <a:avLst/>
          </a:prstGeom>
          <a:noFill/>
          <a:ln>
            <a:noFill/>
          </a:ln>
        </p:spPr>
      </p:pic>
      <p:sp>
        <p:nvSpPr>
          <p:cNvPr id="145" name="Google Shape;145;p22"/>
          <p:cNvSpPr/>
          <p:nvPr/>
        </p:nvSpPr>
        <p:spPr>
          <a:xfrm rot="-2458276">
            <a:off x="6882729" y="833105"/>
            <a:ext cx="730691" cy="133742"/>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2"/>
          <p:cNvSpPr txBox="1"/>
          <p:nvPr/>
        </p:nvSpPr>
        <p:spPr>
          <a:xfrm>
            <a:off x="7616875" y="281075"/>
            <a:ext cx="1131300" cy="638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Filtering result will present here after submit </a:t>
            </a:r>
            <a:endParaRPr sz="9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3" title="Screenshot 2025-10-18 at 3.54.49 PM.png"/>
          <p:cNvPicPr preferRelativeResize="0"/>
          <p:nvPr/>
        </p:nvPicPr>
        <p:blipFill>
          <a:blip r:embed="rId3">
            <a:alphaModFix/>
          </a:blip>
          <a:stretch>
            <a:fillRect/>
          </a:stretch>
        </p:blipFill>
        <p:spPr>
          <a:xfrm>
            <a:off x="0" y="0"/>
            <a:ext cx="2777450" cy="2009624"/>
          </a:xfrm>
          <a:prstGeom prst="rect">
            <a:avLst/>
          </a:prstGeom>
          <a:noFill/>
          <a:ln>
            <a:noFill/>
          </a:ln>
        </p:spPr>
      </p:pic>
      <p:pic>
        <p:nvPicPr>
          <p:cNvPr id="152" name="Google Shape;152;p23" title="Screenshot 2025-10-18 at 3.54.59 PM.png"/>
          <p:cNvPicPr preferRelativeResize="0"/>
          <p:nvPr/>
        </p:nvPicPr>
        <p:blipFill>
          <a:blip r:embed="rId4">
            <a:alphaModFix/>
          </a:blip>
          <a:stretch>
            <a:fillRect/>
          </a:stretch>
        </p:blipFill>
        <p:spPr>
          <a:xfrm>
            <a:off x="2731124" y="1489038"/>
            <a:ext cx="1790250" cy="1050275"/>
          </a:xfrm>
          <a:prstGeom prst="rect">
            <a:avLst/>
          </a:prstGeom>
          <a:noFill/>
          <a:ln>
            <a:noFill/>
          </a:ln>
        </p:spPr>
      </p:pic>
      <p:cxnSp>
        <p:nvCxnSpPr>
          <p:cNvPr id="153" name="Google Shape;153;p23"/>
          <p:cNvCxnSpPr/>
          <p:nvPr/>
        </p:nvCxnSpPr>
        <p:spPr>
          <a:xfrm flipH="1">
            <a:off x="4568550" y="-14100"/>
            <a:ext cx="6900" cy="51717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23"/>
          <p:cNvCxnSpPr/>
          <p:nvPr/>
        </p:nvCxnSpPr>
        <p:spPr>
          <a:xfrm flipH="1" rot="10800000">
            <a:off x="-19950" y="2568300"/>
            <a:ext cx="9183900" cy="69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23"/>
          <p:cNvSpPr/>
          <p:nvPr/>
        </p:nvSpPr>
        <p:spPr>
          <a:xfrm rot="5398690">
            <a:off x="2693150" y="643450"/>
            <a:ext cx="787500" cy="618600"/>
          </a:xfrm>
          <a:prstGeom prst="bentArrow">
            <a:avLst>
              <a:gd fmla="val 25000" name="adj1"/>
              <a:gd fmla="val 25000" name="adj2"/>
              <a:gd fmla="val 25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6" name="Google Shape;156;p23" title="Screenshot 2025-10-18 at 4.02.49 PM.png"/>
          <p:cNvPicPr preferRelativeResize="0"/>
          <p:nvPr/>
        </p:nvPicPr>
        <p:blipFill>
          <a:blip r:embed="rId5">
            <a:alphaModFix/>
          </a:blip>
          <a:stretch>
            <a:fillRect/>
          </a:stretch>
        </p:blipFill>
        <p:spPr>
          <a:xfrm>
            <a:off x="4622625" y="0"/>
            <a:ext cx="2813489" cy="2009624"/>
          </a:xfrm>
          <a:prstGeom prst="rect">
            <a:avLst/>
          </a:prstGeom>
          <a:noFill/>
          <a:ln>
            <a:noFill/>
          </a:ln>
        </p:spPr>
      </p:pic>
      <p:pic>
        <p:nvPicPr>
          <p:cNvPr id="157" name="Google Shape;157;p23" title="Screenshot 2025-10-18 at 4.02.57 PM.png"/>
          <p:cNvPicPr preferRelativeResize="0"/>
          <p:nvPr/>
        </p:nvPicPr>
        <p:blipFill>
          <a:blip r:embed="rId6">
            <a:alphaModFix/>
          </a:blip>
          <a:stretch>
            <a:fillRect/>
          </a:stretch>
        </p:blipFill>
        <p:spPr>
          <a:xfrm>
            <a:off x="7318600" y="1499713"/>
            <a:ext cx="1790250" cy="1028937"/>
          </a:xfrm>
          <a:prstGeom prst="rect">
            <a:avLst/>
          </a:prstGeom>
          <a:noFill/>
          <a:ln>
            <a:noFill/>
          </a:ln>
        </p:spPr>
      </p:pic>
      <p:sp>
        <p:nvSpPr>
          <p:cNvPr id="158" name="Google Shape;158;p23"/>
          <p:cNvSpPr/>
          <p:nvPr/>
        </p:nvSpPr>
        <p:spPr>
          <a:xfrm rot="5398690">
            <a:off x="7297750" y="695513"/>
            <a:ext cx="787500" cy="618600"/>
          </a:xfrm>
          <a:prstGeom prst="bentArrow">
            <a:avLst>
              <a:gd fmla="val 25000" name="adj1"/>
              <a:gd fmla="val 25000" name="adj2"/>
              <a:gd fmla="val 25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23"/>
          <p:cNvSpPr txBox="1"/>
          <p:nvPr/>
        </p:nvSpPr>
        <p:spPr>
          <a:xfrm>
            <a:off x="8045500" y="0"/>
            <a:ext cx="10986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Higher </a:t>
            </a:r>
            <a:r>
              <a:rPr lang="en" sz="800">
                <a:solidFill>
                  <a:schemeClr val="dk2"/>
                </a:solidFill>
              </a:rPr>
              <a:t>prevalence</a:t>
            </a:r>
            <a:r>
              <a:rPr lang="en" sz="800">
                <a:solidFill>
                  <a:schemeClr val="dk2"/>
                </a:solidFill>
              </a:rPr>
              <a:t> means: </a:t>
            </a:r>
            <a:endParaRPr sz="800">
              <a:solidFill>
                <a:schemeClr val="dk2"/>
              </a:solidFill>
            </a:endParaRPr>
          </a:p>
          <a:p>
            <a:pPr indent="0" lvl="0" marL="0" rtl="0" algn="l">
              <a:spcBef>
                <a:spcPts val="0"/>
              </a:spcBef>
              <a:spcAft>
                <a:spcPts val="0"/>
              </a:spcAft>
              <a:buNone/>
            </a:pPr>
            <a:r>
              <a:rPr lang="en" sz="800">
                <a:solidFill>
                  <a:schemeClr val="dk2"/>
                </a:solidFill>
              </a:rPr>
              <a:t>-</a:t>
            </a:r>
            <a:r>
              <a:rPr lang="en" sz="800">
                <a:solidFill>
                  <a:schemeClr val="dk2"/>
                </a:solidFill>
              </a:rPr>
              <a:t>stricter filtering</a:t>
            </a:r>
            <a:endParaRPr sz="800">
              <a:solidFill>
                <a:schemeClr val="dk2"/>
              </a:solidFill>
            </a:endParaRPr>
          </a:p>
          <a:p>
            <a:pPr indent="0" lvl="0" marL="0" rtl="0" algn="l">
              <a:spcBef>
                <a:spcPts val="0"/>
              </a:spcBef>
              <a:spcAft>
                <a:spcPts val="0"/>
              </a:spcAft>
              <a:buNone/>
            </a:pPr>
            <a:r>
              <a:rPr lang="en" sz="800">
                <a:solidFill>
                  <a:schemeClr val="dk2"/>
                </a:solidFill>
              </a:rPr>
              <a:t>-more low-abundance features were removed </a:t>
            </a:r>
            <a:endParaRPr sz="800">
              <a:solidFill>
                <a:schemeClr val="dk2"/>
              </a:solidFill>
            </a:endParaRPr>
          </a:p>
          <a:p>
            <a:pPr indent="0" lvl="0" marL="0" rtl="0" algn="l">
              <a:spcBef>
                <a:spcPts val="0"/>
              </a:spcBef>
              <a:spcAft>
                <a:spcPts val="0"/>
              </a:spcAft>
              <a:buNone/>
            </a:pPr>
            <a:r>
              <a:rPr lang="en" sz="800">
                <a:solidFill>
                  <a:schemeClr val="dk2"/>
                </a:solidFill>
              </a:rPr>
              <a:t>-fewer remaining features </a:t>
            </a:r>
            <a:endParaRPr sz="800">
              <a:solidFill>
                <a:schemeClr val="dk2"/>
              </a:solidFill>
            </a:endParaRPr>
          </a:p>
          <a:p>
            <a:pPr indent="0" lvl="0" marL="0" rtl="0" algn="l">
              <a:spcBef>
                <a:spcPts val="0"/>
              </a:spcBef>
              <a:spcAft>
                <a:spcPts val="0"/>
              </a:spcAft>
              <a:buNone/>
            </a:pPr>
            <a:r>
              <a:rPr lang="en" sz="800">
                <a:solidFill>
                  <a:schemeClr val="dk2"/>
                </a:solidFill>
              </a:rPr>
              <a:t>-more feature sets were filtered out </a:t>
            </a:r>
            <a:endParaRPr sz="800">
              <a:solidFill>
                <a:schemeClr val="dk2"/>
              </a:solidFill>
            </a:endParaRPr>
          </a:p>
        </p:txBody>
      </p:sp>
      <p:sp>
        <p:nvSpPr>
          <p:cNvPr id="160" name="Google Shape;160;p23"/>
          <p:cNvSpPr txBox="1"/>
          <p:nvPr/>
        </p:nvSpPr>
        <p:spPr>
          <a:xfrm>
            <a:off x="3548450" y="0"/>
            <a:ext cx="972900" cy="4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Control</a:t>
            </a:r>
            <a:endParaRPr sz="1800">
              <a:solidFill>
                <a:schemeClr val="dk2"/>
              </a:solidFill>
            </a:endParaRPr>
          </a:p>
        </p:txBody>
      </p:sp>
      <p:pic>
        <p:nvPicPr>
          <p:cNvPr id="161" name="Google Shape;161;p23" title="Screenshot 2025-10-18 at 4.13.24 PM.png"/>
          <p:cNvPicPr preferRelativeResize="0"/>
          <p:nvPr/>
        </p:nvPicPr>
        <p:blipFill>
          <a:blip r:embed="rId7">
            <a:alphaModFix/>
          </a:blip>
          <a:stretch>
            <a:fillRect/>
          </a:stretch>
        </p:blipFill>
        <p:spPr>
          <a:xfrm>
            <a:off x="0" y="2604200"/>
            <a:ext cx="2829990" cy="2009624"/>
          </a:xfrm>
          <a:prstGeom prst="rect">
            <a:avLst/>
          </a:prstGeom>
          <a:noFill/>
          <a:ln>
            <a:noFill/>
          </a:ln>
        </p:spPr>
      </p:pic>
      <p:pic>
        <p:nvPicPr>
          <p:cNvPr id="162" name="Google Shape;162;p23" title="Screenshot 2025-10-18 at 4.13.32 PM.png"/>
          <p:cNvPicPr preferRelativeResize="0"/>
          <p:nvPr/>
        </p:nvPicPr>
        <p:blipFill>
          <a:blip r:embed="rId8">
            <a:alphaModFix/>
          </a:blip>
          <a:stretch>
            <a:fillRect/>
          </a:stretch>
        </p:blipFill>
        <p:spPr>
          <a:xfrm>
            <a:off x="2721151" y="4176025"/>
            <a:ext cx="1810200" cy="932341"/>
          </a:xfrm>
          <a:prstGeom prst="rect">
            <a:avLst/>
          </a:prstGeom>
          <a:noFill/>
          <a:ln>
            <a:noFill/>
          </a:ln>
        </p:spPr>
      </p:pic>
      <p:sp>
        <p:nvSpPr>
          <p:cNvPr id="163" name="Google Shape;163;p23"/>
          <p:cNvSpPr/>
          <p:nvPr/>
        </p:nvSpPr>
        <p:spPr>
          <a:xfrm rot="5398690">
            <a:off x="2599625" y="3339500"/>
            <a:ext cx="787500" cy="618600"/>
          </a:xfrm>
          <a:prstGeom prst="bentArrow">
            <a:avLst>
              <a:gd fmla="val 25000" name="adj1"/>
              <a:gd fmla="val 25000" name="adj2"/>
              <a:gd fmla="val 25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3"/>
          <p:cNvSpPr txBox="1"/>
          <p:nvPr/>
        </p:nvSpPr>
        <p:spPr>
          <a:xfrm>
            <a:off x="3432738" y="2604200"/>
            <a:ext cx="1098600" cy="13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Filtering by mean abundance: </a:t>
            </a:r>
            <a:endParaRPr sz="800">
              <a:solidFill>
                <a:schemeClr val="dk2"/>
              </a:solidFill>
            </a:endParaRPr>
          </a:p>
          <a:p>
            <a:pPr indent="0" lvl="0" marL="0" rtl="0" algn="l">
              <a:spcBef>
                <a:spcPts val="0"/>
              </a:spcBef>
              <a:spcAft>
                <a:spcPts val="0"/>
              </a:spcAft>
              <a:buNone/>
            </a:pPr>
            <a:r>
              <a:rPr lang="en" sz="800">
                <a:solidFill>
                  <a:schemeClr val="dk2"/>
                </a:solidFill>
              </a:rPr>
              <a:t>-mean keeps taxa above </a:t>
            </a:r>
            <a:r>
              <a:rPr lang="en" sz="800">
                <a:solidFill>
                  <a:schemeClr val="dk2"/>
                </a:solidFill>
              </a:rPr>
              <a:t>the</a:t>
            </a:r>
            <a:r>
              <a:rPr lang="en" sz="800">
                <a:solidFill>
                  <a:schemeClr val="dk2"/>
                </a:solidFill>
              </a:rPr>
              <a:t> mean abundance</a:t>
            </a:r>
            <a:endParaRPr sz="800">
              <a:solidFill>
                <a:schemeClr val="dk2"/>
              </a:solidFill>
            </a:endParaRPr>
          </a:p>
          <a:p>
            <a:pPr indent="0" lvl="0" marL="0" rtl="0" algn="l">
              <a:spcBef>
                <a:spcPts val="0"/>
              </a:spcBef>
              <a:spcAft>
                <a:spcPts val="0"/>
              </a:spcAft>
              <a:buNone/>
            </a:pPr>
            <a:r>
              <a:rPr lang="en" sz="800">
                <a:solidFill>
                  <a:schemeClr val="dk2"/>
                </a:solidFill>
              </a:rPr>
              <a:t>-slightly more of low-</a:t>
            </a:r>
            <a:r>
              <a:rPr lang="en" sz="800">
                <a:solidFill>
                  <a:schemeClr val="dk2"/>
                </a:solidFill>
              </a:rPr>
              <a:t>abundance</a:t>
            </a:r>
            <a:r>
              <a:rPr lang="en" sz="800">
                <a:solidFill>
                  <a:schemeClr val="dk2"/>
                </a:solidFill>
              </a:rPr>
              <a:t> features</a:t>
            </a:r>
            <a:endParaRPr sz="800">
              <a:solidFill>
                <a:schemeClr val="dk2"/>
              </a:solidFill>
            </a:endParaRPr>
          </a:p>
          <a:p>
            <a:pPr indent="0" lvl="0" marL="0" rtl="0" algn="l">
              <a:spcBef>
                <a:spcPts val="0"/>
              </a:spcBef>
              <a:spcAft>
                <a:spcPts val="0"/>
              </a:spcAft>
              <a:buNone/>
            </a:pPr>
            <a:r>
              <a:rPr lang="en" sz="800">
                <a:solidFill>
                  <a:schemeClr val="dk2"/>
                </a:solidFill>
              </a:rPr>
              <a:t>-slightly fewer features </a:t>
            </a:r>
            <a:endParaRPr sz="800">
              <a:solidFill>
                <a:schemeClr val="dk2"/>
              </a:solidFill>
            </a:endParaRPr>
          </a:p>
        </p:txBody>
      </p:sp>
      <p:pic>
        <p:nvPicPr>
          <p:cNvPr id="165" name="Google Shape;165;p23" title="Screenshot 2025-10-18 at 4.24.33 PM.png"/>
          <p:cNvPicPr preferRelativeResize="0"/>
          <p:nvPr/>
        </p:nvPicPr>
        <p:blipFill>
          <a:blip r:embed="rId9">
            <a:alphaModFix/>
          </a:blip>
          <a:stretch>
            <a:fillRect/>
          </a:stretch>
        </p:blipFill>
        <p:spPr>
          <a:xfrm>
            <a:off x="4612650" y="2614850"/>
            <a:ext cx="2813499" cy="2010346"/>
          </a:xfrm>
          <a:prstGeom prst="rect">
            <a:avLst/>
          </a:prstGeom>
          <a:noFill/>
          <a:ln>
            <a:noFill/>
          </a:ln>
        </p:spPr>
      </p:pic>
      <p:pic>
        <p:nvPicPr>
          <p:cNvPr id="166" name="Google Shape;166;p23" title="Screenshot 2025-10-18 at 4.24.42 PM.png"/>
          <p:cNvPicPr preferRelativeResize="0"/>
          <p:nvPr/>
        </p:nvPicPr>
        <p:blipFill>
          <a:blip r:embed="rId10">
            <a:alphaModFix/>
          </a:blip>
          <a:stretch>
            <a:fillRect/>
          </a:stretch>
        </p:blipFill>
        <p:spPr>
          <a:xfrm>
            <a:off x="7318600" y="4093912"/>
            <a:ext cx="1790250" cy="1014462"/>
          </a:xfrm>
          <a:prstGeom prst="rect">
            <a:avLst/>
          </a:prstGeom>
          <a:noFill/>
          <a:ln>
            <a:noFill/>
          </a:ln>
        </p:spPr>
      </p:pic>
      <p:sp>
        <p:nvSpPr>
          <p:cNvPr id="167" name="Google Shape;167;p23"/>
          <p:cNvSpPr/>
          <p:nvPr/>
        </p:nvSpPr>
        <p:spPr>
          <a:xfrm rot="5398690">
            <a:off x="7183125" y="3299700"/>
            <a:ext cx="787500" cy="618600"/>
          </a:xfrm>
          <a:prstGeom prst="bentArrow">
            <a:avLst>
              <a:gd fmla="val 25000" name="adj1"/>
              <a:gd fmla="val 25000" name="adj2"/>
              <a:gd fmla="val 25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3"/>
          <p:cNvSpPr txBox="1"/>
          <p:nvPr/>
        </p:nvSpPr>
        <p:spPr>
          <a:xfrm>
            <a:off x="8133400" y="2614850"/>
            <a:ext cx="922800" cy="10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Low </a:t>
            </a:r>
            <a:r>
              <a:rPr lang="en" sz="800">
                <a:solidFill>
                  <a:schemeClr val="dk2"/>
                </a:solidFill>
              </a:rPr>
              <a:t>variance</a:t>
            </a:r>
            <a:r>
              <a:rPr lang="en" sz="800">
                <a:solidFill>
                  <a:schemeClr val="dk2"/>
                </a:solidFill>
              </a:rPr>
              <a:t> </a:t>
            </a:r>
            <a:r>
              <a:rPr lang="en" sz="800">
                <a:solidFill>
                  <a:schemeClr val="dk2"/>
                </a:solidFill>
              </a:rPr>
              <a:t>thresholds: </a:t>
            </a:r>
            <a:endParaRPr sz="800">
              <a:solidFill>
                <a:schemeClr val="dk2"/>
              </a:solidFill>
            </a:endParaRPr>
          </a:p>
          <a:p>
            <a:pPr indent="0" lvl="0" marL="0" rtl="0" algn="l">
              <a:spcBef>
                <a:spcPts val="0"/>
              </a:spcBef>
              <a:spcAft>
                <a:spcPts val="0"/>
              </a:spcAft>
              <a:buNone/>
            </a:pPr>
            <a:r>
              <a:rPr lang="en" sz="800">
                <a:solidFill>
                  <a:schemeClr val="dk2"/>
                </a:solidFill>
              </a:rPr>
              <a:t>-removes more features </a:t>
            </a:r>
            <a:endParaRPr sz="800">
              <a:solidFill>
                <a:schemeClr val="dk2"/>
              </a:solidFill>
            </a:endParaRPr>
          </a:p>
          <a:p>
            <a:pPr indent="0" lvl="0" marL="0" rtl="0" algn="l">
              <a:spcBef>
                <a:spcPts val="0"/>
              </a:spcBef>
              <a:spcAft>
                <a:spcPts val="0"/>
              </a:spcAft>
              <a:buNone/>
            </a:pPr>
            <a:r>
              <a:rPr lang="en" sz="800">
                <a:solidFill>
                  <a:schemeClr val="dk2"/>
                </a:solidFill>
              </a:rPr>
              <a:t>-almost double of feature sets were reduced</a:t>
            </a:r>
            <a:endParaRPr sz="800">
              <a:solidFill>
                <a:schemeClr val="dk2"/>
              </a:solidFill>
            </a:endParaRPr>
          </a:p>
        </p:txBody>
      </p:sp>
      <p:sp>
        <p:nvSpPr>
          <p:cNvPr id="169" name="Google Shape;169;p23"/>
          <p:cNvSpPr txBox="1"/>
          <p:nvPr/>
        </p:nvSpPr>
        <p:spPr>
          <a:xfrm>
            <a:off x="4651625" y="2104988"/>
            <a:ext cx="24303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Change to prevalence</a:t>
            </a:r>
            <a:endParaRPr sz="1800">
              <a:solidFill>
                <a:schemeClr val="dk2"/>
              </a:solidFill>
            </a:endParaRPr>
          </a:p>
        </p:txBody>
      </p:sp>
      <p:sp>
        <p:nvSpPr>
          <p:cNvPr id="170" name="Google Shape;170;p23"/>
          <p:cNvSpPr txBox="1"/>
          <p:nvPr/>
        </p:nvSpPr>
        <p:spPr>
          <a:xfrm>
            <a:off x="131300" y="4723738"/>
            <a:ext cx="24303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Choosing m</a:t>
            </a:r>
            <a:r>
              <a:rPr lang="en" sz="1800">
                <a:solidFill>
                  <a:schemeClr val="dk2"/>
                </a:solidFill>
              </a:rPr>
              <a:t>ean</a:t>
            </a:r>
            <a:endParaRPr sz="1800">
              <a:solidFill>
                <a:schemeClr val="dk2"/>
              </a:solidFill>
            </a:endParaRPr>
          </a:p>
        </p:txBody>
      </p:sp>
      <p:sp>
        <p:nvSpPr>
          <p:cNvPr id="171" name="Google Shape;171;p23"/>
          <p:cNvSpPr txBox="1"/>
          <p:nvPr/>
        </p:nvSpPr>
        <p:spPr>
          <a:xfrm>
            <a:off x="4751525" y="4491150"/>
            <a:ext cx="23910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Change to low variance filter: % to remove</a:t>
            </a:r>
            <a:endParaRPr sz="1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311700" y="220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Normalization </a:t>
            </a:r>
            <a:endParaRPr/>
          </a:p>
        </p:txBody>
      </p:sp>
      <p:pic>
        <p:nvPicPr>
          <p:cNvPr id="177" name="Google Shape;177;p24" title="Screenshot 2025-10-18 at 4.32.59 PM.png"/>
          <p:cNvPicPr preferRelativeResize="0"/>
          <p:nvPr/>
        </p:nvPicPr>
        <p:blipFill>
          <a:blip r:embed="rId3">
            <a:alphaModFix/>
          </a:blip>
          <a:stretch>
            <a:fillRect/>
          </a:stretch>
        </p:blipFill>
        <p:spPr>
          <a:xfrm>
            <a:off x="842925" y="870175"/>
            <a:ext cx="7167693" cy="4045827"/>
          </a:xfrm>
          <a:prstGeom prst="rect">
            <a:avLst/>
          </a:prstGeom>
          <a:noFill/>
          <a:ln>
            <a:noFill/>
          </a:ln>
        </p:spPr>
      </p:pic>
      <p:cxnSp>
        <p:nvCxnSpPr>
          <p:cNvPr id="178" name="Google Shape;178;p24"/>
          <p:cNvCxnSpPr/>
          <p:nvPr/>
        </p:nvCxnSpPr>
        <p:spPr>
          <a:xfrm flipH="1" rot="10800000">
            <a:off x="2613925" y="1419500"/>
            <a:ext cx="4314300" cy="6900"/>
          </a:xfrm>
          <a:prstGeom prst="straightConnector1">
            <a:avLst/>
          </a:prstGeom>
          <a:noFill/>
          <a:ln cap="flat" cmpd="sng" w="9525">
            <a:solidFill>
              <a:srgbClr val="FF0000"/>
            </a:solidFill>
            <a:prstDash val="solid"/>
            <a:round/>
            <a:headEnd len="med" w="med" type="none"/>
            <a:tailEnd len="med" w="med" type="none"/>
          </a:ln>
        </p:spPr>
      </p:cxnSp>
      <p:sp>
        <p:nvSpPr>
          <p:cNvPr id="179" name="Google Shape;179;p24"/>
          <p:cNvSpPr txBox="1"/>
          <p:nvPr/>
        </p:nvSpPr>
        <p:spPr>
          <a:xfrm>
            <a:off x="6253725" y="2353975"/>
            <a:ext cx="1384200" cy="815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rPr>
              <a:t>There are </a:t>
            </a:r>
            <a:r>
              <a:rPr lang="en" sz="900">
                <a:solidFill>
                  <a:schemeClr val="dk1"/>
                </a:solidFill>
              </a:rPr>
              <a:t>3 categories: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-rarefaction</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-data scaling</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-data transformation</a:t>
            </a:r>
            <a:endParaRPr sz="900">
              <a:solidFill>
                <a:schemeClr val="dk1"/>
              </a:solidFill>
            </a:endParaRPr>
          </a:p>
          <a:p>
            <a:pPr indent="0" lvl="0" marL="0" rtl="0" algn="l">
              <a:spcBef>
                <a:spcPts val="0"/>
              </a:spcBef>
              <a:spcAft>
                <a:spcPts val="0"/>
              </a:spcAft>
              <a:buNone/>
            </a:pPr>
            <a:r>
              <a:t/>
            </a:r>
            <a:endParaRPr sz="7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 name="Google Shape;18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5"/>
          <p:cNvPicPr preferRelativeResize="0"/>
          <p:nvPr/>
        </p:nvPicPr>
        <p:blipFill>
          <a:blip r:embed="rId3">
            <a:alphaModFix/>
          </a:blip>
          <a:stretch>
            <a:fillRect/>
          </a:stretch>
        </p:blipFill>
        <p:spPr>
          <a:xfrm>
            <a:off x="0" y="9017"/>
            <a:ext cx="9144000" cy="5125467"/>
          </a:xfrm>
          <a:prstGeom prst="rect">
            <a:avLst/>
          </a:prstGeom>
          <a:noFill/>
          <a:ln>
            <a:noFill/>
          </a:ln>
        </p:spPr>
      </p:pic>
      <p:sp>
        <p:nvSpPr>
          <p:cNvPr id="187" name="Google Shape;187;p25"/>
          <p:cNvSpPr/>
          <p:nvPr/>
        </p:nvSpPr>
        <p:spPr>
          <a:xfrm>
            <a:off x="3482025" y="428475"/>
            <a:ext cx="280200" cy="253200"/>
          </a:xfrm>
          <a:prstGeom prst="star4">
            <a:avLst>
              <a:gd fmla="val 125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5"/>
          <p:cNvSpPr/>
          <p:nvPr/>
        </p:nvSpPr>
        <p:spPr>
          <a:xfrm>
            <a:off x="3482025" y="1276900"/>
            <a:ext cx="280200" cy="253200"/>
          </a:xfrm>
          <a:prstGeom prst="star4">
            <a:avLst>
              <a:gd fmla="val 125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4" name="Google Shape;19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26"/>
          <p:cNvPicPr preferRelativeResize="0"/>
          <p:nvPr/>
        </p:nvPicPr>
        <p:blipFill>
          <a:blip r:embed="rId3">
            <a:alphaModFix/>
          </a:blip>
          <a:stretch>
            <a:fillRect/>
          </a:stretch>
        </p:blipFill>
        <p:spPr>
          <a:xfrm>
            <a:off x="0" y="20092"/>
            <a:ext cx="9144003" cy="51033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1" name="Google Shape;20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27"/>
          <p:cNvPicPr preferRelativeResize="0"/>
          <p:nvPr/>
        </p:nvPicPr>
        <p:blipFill>
          <a:blip r:embed="rId3">
            <a:alphaModFix/>
          </a:blip>
          <a:stretch>
            <a:fillRect/>
          </a:stretch>
        </p:blipFill>
        <p:spPr>
          <a:xfrm>
            <a:off x="0" y="42416"/>
            <a:ext cx="9144003" cy="50586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8" name="Google Shape;20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28"/>
          <p:cNvPicPr preferRelativeResize="0"/>
          <p:nvPr/>
        </p:nvPicPr>
        <p:blipFill>
          <a:blip r:embed="rId3">
            <a:alphaModFix/>
          </a:blip>
          <a:stretch>
            <a:fillRect/>
          </a:stretch>
        </p:blipFill>
        <p:spPr>
          <a:xfrm>
            <a:off x="0" y="26789"/>
            <a:ext cx="9144003" cy="50899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5" name="Google Shape;21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29"/>
          <p:cNvPicPr preferRelativeResize="0"/>
          <p:nvPr/>
        </p:nvPicPr>
        <p:blipFill>
          <a:blip r:embed="rId3">
            <a:alphaModFix/>
          </a:blip>
          <a:stretch>
            <a:fillRect/>
          </a:stretch>
        </p:blipFill>
        <p:spPr>
          <a:xfrm>
            <a:off x="0" y="22324"/>
            <a:ext cx="9144003" cy="50988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2" name="Google Shape;22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30"/>
          <p:cNvPicPr preferRelativeResize="0"/>
          <p:nvPr/>
        </p:nvPicPr>
        <p:blipFill>
          <a:blip r:embed="rId3">
            <a:alphaModFix/>
          </a:blip>
          <a:stretch>
            <a:fillRect/>
          </a:stretch>
        </p:blipFill>
        <p:spPr>
          <a:xfrm>
            <a:off x="0" y="2232"/>
            <a:ext cx="9144003" cy="51390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9" name="Google Shape;22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1"/>
          <p:cNvPicPr preferRelativeResize="0"/>
          <p:nvPr/>
        </p:nvPicPr>
        <p:blipFill>
          <a:blip r:embed="rId3">
            <a:alphaModFix/>
          </a:blip>
          <a:stretch>
            <a:fillRect/>
          </a:stretch>
        </p:blipFill>
        <p:spPr>
          <a:xfrm>
            <a:off x="0" y="37951"/>
            <a:ext cx="9144003" cy="5067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Features</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Support for a wide array of common as well as advanced methods for taxonomic diversity analysis, functional profiling, visualization and significance testing</a:t>
            </a:r>
            <a:endParaRPr/>
          </a:p>
          <a:p>
            <a:pPr indent="-342900" lvl="0" marL="457200" rtl="0" algn="l">
              <a:spcBef>
                <a:spcPts val="0"/>
              </a:spcBef>
              <a:spcAft>
                <a:spcPts val="0"/>
              </a:spcAft>
              <a:buSzPts val="1800"/>
              <a:buChar char="●"/>
            </a:pPr>
            <a:r>
              <a:rPr lang="en"/>
              <a:t>Comprehensive support for various data filtering and transformation methods coupled with well-established as well as more recent algorithms for differential abundance analysis</a:t>
            </a:r>
            <a:endParaRPr/>
          </a:p>
          <a:p>
            <a:pPr indent="-342900" lvl="0" marL="457200" rtl="0" algn="l">
              <a:spcBef>
                <a:spcPts val="0"/>
              </a:spcBef>
              <a:spcAft>
                <a:spcPts val="0"/>
              </a:spcAft>
              <a:buSzPts val="1800"/>
              <a:buChar char="●"/>
            </a:pPr>
            <a:r>
              <a:rPr lang="en"/>
              <a:t>A powerful, fully-featured metabolic network visualization framework for intuitive exploration of results from functional profiling</a:t>
            </a:r>
            <a:endParaRPr/>
          </a:p>
          <a:p>
            <a:pPr indent="-342900" lvl="0" marL="457200" rtl="0" algn="l">
              <a:spcBef>
                <a:spcPts val="0"/>
              </a:spcBef>
              <a:spcAft>
                <a:spcPts val="0"/>
              </a:spcAft>
              <a:buSzPts val="1800"/>
              <a:buChar char="●"/>
            </a:pPr>
            <a:r>
              <a:rPr lang="en"/>
              <a:t>Support for meta-analysis with compatible public datasets for context reference and pattern discovery using 3D visual analytics</a:t>
            </a:r>
            <a:endParaRPr/>
          </a:p>
          <a:p>
            <a:pPr indent="-342900" lvl="0" marL="457200" rtl="0" algn="l">
              <a:spcBef>
                <a:spcPts val="0"/>
              </a:spcBef>
              <a:spcAft>
                <a:spcPts val="0"/>
              </a:spcAft>
              <a:buSzPts val="1800"/>
              <a:buChar char="●"/>
            </a:pPr>
            <a:r>
              <a:rPr lang="en"/>
              <a:t>Enrichment analysis based on &gt;300 taxon sets manually collected from literature and public databases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6" name="Google Shape;23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32"/>
          <p:cNvPicPr preferRelativeResize="0"/>
          <p:nvPr/>
        </p:nvPicPr>
        <p:blipFill>
          <a:blip r:embed="rId3">
            <a:alphaModFix/>
          </a:blip>
          <a:stretch>
            <a:fillRect/>
          </a:stretch>
        </p:blipFill>
        <p:spPr>
          <a:xfrm>
            <a:off x="0" y="20092"/>
            <a:ext cx="9144003" cy="51033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3" name="Google Shape;24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33"/>
          <p:cNvPicPr preferRelativeResize="0"/>
          <p:nvPr/>
        </p:nvPicPr>
        <p:blipFill>
          <a:blip r:embed="rId3">
            <a:alphaModFix/>
          </a:blip>
          <a:stretch>
            <a:fillRect/>
          </a:stretch>
        </p:blipFill>
        <p:spPr>
          <a:xfrm>
            <a:off x="0" y="4465"/>
            <a:ext cx="9144003" cy="51345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Observations and Comparisons</a:t>
            </a:r>
            <a:endParaRPr/>
          </a:p>
        </p:txBody>
      </p:sp>
      <p:graphicFrame>
        <p:nvGraphicFramePr>
          <p:cNvPr id="250" name="Google Shape;250;p34"/>
          <p:cNvGraphicFramePr/>
          <p:nvPr/>
        </p:nvGraphicFramePr>
        <p:xfrm>
          <a:off x="685488" y="1394450"/>
          <a:ext cx="3000000" cy="3000000"/>
        </p:xfrm>
        <a:graphic>
          <a:graphicData uri="http://schemas.openxmlformats.org/drawingml/2006/table">
            <a:tbl>
              <a:tblPr>
                <a:noFill/>
                <a:tableStyleId>{37E44B32-E703-4BC8-ADC3-1525107F0BCA}</a:tableStyleId>
              </a:tblPr>
              <a:tblGrid>
                <a:gridCol w="2213775"/>
                <a:gridCol w="2794700"/>
                <a:gridCol w="2764550"/>
              </a:tblGrid>
              <a:tr h="485000">
                <a:tc>
                  <a:txBody>
                    <a:bodyPr/>
                    <a:lstStyle/>
                    <a:p>
                      <a:pPr indent="0" lvl="0" marL="0" rtl="0" algn="l">
                        <a:spcBef>
                          <a:spcPts val="0"/>
                        </a:spcBef>
                        <a:spcAft>
                          <a:spcPts val="0"/>
                        </a:spcAft>
                        <a:buNone/>
                      </a:pPr>
                      <a:r>
                        <a:rPr b="1" lang="en"/>
                        <a:t>Parameter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rPr b="1" lang="en"/>
                        <a:t>Effect on Plot </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rPr b="1" lang="en"/>
                        <a:t>Effect on Interpretation </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485000">
                <a:tc>
                  <a:txBody>
                    <a:bodyPr/>
                    <a:lstStyle/>
                    <a:p>
                      <a:pPr indent="0" lvl="0" marL="0" rtl="0" algn="l">
                        <a:spcBef>
                          <a:spcPts val="0"/>
                        </a:spcBef>
                        <a:spcAft>
                          <a:spcPts val="0"/>
                        </a:spcAft>
                        <a:buNone/>
                      </a:pPr>
                      <a:r>
                        <a:rPr lang="en"/>
                        <a:t>Filtering</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Fewer taxa shown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Dominant microbes stand out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46175">
                <a:tc>
                  <a:txBody>
                    <a:bodyPr/>
                    <a:lstStyle/>
                    <a:p>
                      <a:pPr indent="0" lvl="0" marL="0" rtl="0" algn="l">
                        <a:spcBef>
                          <a:spcPts val="0"/>
                        </a:spcBef>
                        <a:spcAft>
                          <a:spcPts val="0"/>
                        </a:spcAft>
                        <a:buNone/>
                      </a:pPr>
                      <a:r>
                        <a:rPr lang="en"/>
                        <a:t>TSS and Rarefaction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Changes proportions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Affects </a:t>
                      </a:r>
                      <a:r>
                        <a:rPr lang="en"/>
                        <a:t>diversity</a:t>
                      </a:r>
                      <a:r>
                        <a:rPr lang="en"/>
                        <a:t> and comparison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5000">
                <a:tc>
                  <a:txBody>
                    <a:bodyPr/>
                    <a:lstStyle/>
                    <a:p>
                      <a:pPr indent="0" lvl="0" marL="0" rtl="0" algn="l">
                        <a:spcBef>
                          <a:spcPts val="0"/>
                        </a:spcBef>
                        <a:spcAft>
                          <a:spcPts val="0"/>
                        </a:spcAft>
                        <a:buNone/>
                      </a:pPr>
                      <a:r>
                        <a:rPr lang="en"/>
                        <a:t>Genus and Family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More or less detail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Changes clarity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5000">
                <a:tc>
                  <a:txBody>
                    <a:bodyPr/>
                    <a:lstStyle/>
                    <a:p>
                      <a:pPr indent="0" lvl="0" marL="0" rtl="0" algn="l">
                        <a:spcBef>
                          <a:spcPts val="0"/>
                        </a:spcBef>
                        <a:spcAft>
                          <a:spcPts val="0"/>
                        </a:spcAft>
                        <a:buNone/>
                      </a:pPr>
                      <a:r>
                        <a:rPr lang="en"/>
                        <a:t>Plot type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Grouped / cleaner comparison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Improved visual quality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cxnSp>
        <p:nvCxnSpPr>
          <p:cNvPr id="251" name="Google Shape;251;p34"/>
          <p:cNvCxnSpPr/>
          <p:nvPr/>
        </p:nvCxnSpPr>
        <p:spPr>
          <a:xfrm rot="10800000">
            <a:off x="1531800" y="1974650"/>
            <a:ext cx="0" cy="2247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Takeaways </a:t>
            </a:r>
            <a:endParaRPr/>
          </a:p>
        </p:txBody>
      </p:sp>
      <p:sp>
        <p:nvSpPr>
          <p:cNvPr id="257" name="Google Shape;257;p35"/>
          <p:cNvSpPr txBox="1"/>
          <p:nvPr>
            <p:ph idx="1" type="body"/>
          </p:nvPr>
        </p:nvSpPr>
        <p:spPr>
          <a:xfrm>
            <a:off x="311700" y="1236800"/>
            <a:ext cx="8520600" cy="3035400"/>
          </a:xfrm>
          <a:prstGeom prst="rect">
            <a:avLst/>
          </a:prstGeom>
        </p:spPr>
        <p:txBody>
          <a:bodyPr anchorCtr="0" anchor="t" bIns="91425" lIns="91425" spcFirstLastPara="1" rIns="91425" wrap="square" tIns="91425">
            <a:normAutofit lnSpcReduction="20000"/>
          </a:bodyPr>
          <a:lstStyle/>
          <a:p>
            <a:pPr indent="-317500" lvl="0" marL="457200" rtl="0" algn="l">
              <a:spcBef>
                <a:spcPts val="1200"/>
              </a:spcBef>
              <a:spcAft>
                <a:spcPts val="0"/>
              </a:spcAft>
              <a:buClr>
                <a:schemeClr val="dk1"/>
              </a:buClr>
              <a:buSzPts val="1400"/>
              <a:buChar char="●"/>
            </a:pPr>
            <a:r>
              <a:rPr lang="en" sz="1400">
                <a:solidFill>
                  <a:schemeClr val="dk1"/>
                </a:solidFill>
              </a:rPr>
              <a:t>Parameter selection changes how you see your data.</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Visualization helps make sense of complex microbiome patterns.</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Community profiling = “Who’s there?”</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Visual exploration = “What does it look like?”</a:t>
            </a:r>
            <a:endParaRPr sz="14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17309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Question to you</a:t>
            </a:r>
            <a:endParaRPr/>
          </a:p>
        </p:txBody>
      </p:sp>
      <p:sp>
        <p:nvSpPr>
          <p:cNvPr id="263" name="Google Shape;263;p36"/>
          <p:cNvSpPr txBox="1"/>
          <p:nvPr>
            <p:ph idx="1" type="body"/>
          </p:nvPr>
        </p:nvSpPr>
        <p:spPr>
          <a:xfrm>
            <a:off x="1288350" y="2635125"/>
            <a:ext cx="6567300" cy="82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you were analyzing real patient or environmental samples,                              which parameter setting would you prioritize first — and why?</a:t>
            </a:r>
            <a:endParaRPr/>
          </a:p>
        </p:txBody>
      </p:sp>
      <p:pic>
        <p:nvPicPr>
          <p:cNvPr id="264" name="Google Shape;264;p36" title="pngtree-vector-light-bulb-cartoon-isolated-object-solution-design-vector-png-image_36535274.png"/>
          <p:cNvPicPr preferRelativeResize="0"/>
          <p:nvPr/>
        </p:nvPicPr>
        <p:blipFill>
          <a:blip r:embed="rId3">
            <a:alphaModFix/>
          </a:blip>
          <a:stretch>
            <a:fillRect/>
          </a:stretch>
        </p:blipFill>
        <p:spPr>
          <a:xfrm rot="-427340">
            <a:off x="1595075" y="549025"/>
            <a:ext cx="1658175" cy="1658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311700" y="2451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688"/>
              <a:t>Questions for us?</a:t>
            </a:r>
            <a:r>
              <a:rPr lang="en"/>
              <a:t> </a:t>
            </a:r>
            <a:endParaRPr/>
          </a:p>
        </p:txBody>
      </p:sp>
      <p:pic>
        <p:nvPicPr>
          <p:cNvPr id="270" name="Google Shape;270;p37" title="2753.png"/>
          <p:cNvPicPr preferRelativeResize="0"/>
          <p:nvPr/>
        </p:nvPicPr>
        <p:blipFill>
          <a:blip r:embed="rId3">
            <a:alphaModFix/>
          </a:blip>
          <a:stretch>
            <a:fillRect/>
          </a:stretch>
        </p:blipFill>
        <p:spPr>
          <a:xfrm>
            <a:off x="3581700" y="471025"/>
            <a:ext cx="1980600" cy="1980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76" name="Google Shape;27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1"/>
                </a:solidFill>
              </a:rPr>
              <a:t>Dhariwal, A., Chong, J., Habib, S., King, I. L., Agellon, L. B., &amp; Xia, J. (2017). MicrobiomeAnalyst: A web-based tool for comprehensive statistical, visual and meta-analysis of microbiome data. </a:t>
            </a:r>
            <a:r>
              <a:rPr i="1" lang="en" sz="1100">
                <a:solidFill>
                  <a:schemeClr val="dk1"/>
                </a:solidFill>
              </a:rPr>
              <a:t>Nucleic Acids Research</a:t>
            </a:r>
            <a:r>
              <a:rPr lang="en" sz="1100">
                <a:solidFill>
                  <a:schemeClr val="dk1"/>
                </a:solidFill>
              </a:rPr>
              <a:t>, </a:t>
            </a:r>
            <a:r>
              <a:rPr i="1" lang="en" sz="1100">
                <a:solidFill>
                  <a:schemeClr val="dk1"/>
                </a:solidFill>
              </a:rPr>
              <a:t>45</a:t>
            </a:r>
            <a:r>
              <a:rPr lang="en" sz="1100">
                <a:solidFill>
                  <a:schemeClr val="dk1"/>
                </a:solidFill>
              </a:rPr>
              <a:t>(W1), W180-W188. </a:t>
            </a:r>
            <a:r>
              <a:rPr lang="en" sz="1100" u="sng">
                <a:solidFill>
                  <a:schemeClr val="hlink"/>
                </a:solidFill>
                <a:hlinkClick r:id="rId3"/>
              </a:rPr>
              <a:t>https://doi.org/10.1093/nar/gkx295</a:t>
            </a:r>
            <a:endParaRPr sz="1100">
              <a:solidFill>
                <a:schemeClr val="dk1"/>
              </a:solidFill>
            </a:endParaRPr>
          </a:p>
          <a:p>
            <a:pPr indent="0" lvl="0" marL="0" rtl="0" algn="l">
              <a:spcBef>
                <a:spcPts val="1200"/>
              </a:spcBef>
              <a:spcAft>
                <a:spcPts val="0"/>
              </a:spcAft>
              <a:buNone/>
            </a:pPr>
            <a:r>
              <a:rPr lang="en" sz="1100">
                <a:solidFill>
                  <a:schemeClr val="dk1"/>
                </a:solidFill>
              </a:rPr>
              <a:t>Lu, Y., Zhou, G., Ewald, J., Pang, Z., Shiri, T., &amp; Xia, J. (2023). MicrobiomeAnalyst 2.0: Comprehensive statistical, functional and integrative analysis of microbiome data. </a:t>
            </a:r>
            <a:r>
              <a:rPr i="1" lang="en" sz="1100">
                <a:solidFill>
                  <a:schemeClr val="dk1"/>
                </a:solidFill>
              </a:rPr>
              <a:t>Nucleic Acids Research</a:t>
            </a:r>
            <a:r>
              <a:rPr lang="en" sz="1100">
                <a:solidFill>
                  <a:schemeClr val="dk1"/>
                </a:solidFill>
              </a:rPr>
              <a:t>, </a:t>
            </a:r>
            <a:r>
              <a:rPr i="1" lang="en" sz="1100">
                <a:solidFill>
                  <a:schemeClr val="dk1"/>
                </a:solidFill>
              </a:rPr>
              <a:t>51</a:t>
            </a:r>
            <a:r>
              <a:rPr lang="en" sz="1100">
                <a:solidFill>
                  <a:schemeClr val="dk1"/>
                </a:solidFill>
              </a:rPr>
              <a:t>(W1), W310-W318. </a:t>
            </a:r>
            <a:r>
              <a:rPr lang="en" sz="1100" u="sng">
                <a:solidFill>
                  <a:schemeClr val="hlink"/>
                </a:solidFill>
                <a:hlinkClick r:id="rId4"/>
              </a:rPr>
              <a:t>https://doi.org/10.1093/nar/gkad407</a:t>
            </a:r>
            <a:endParaRPr sz="1100">
              <a:solidFill>
                <a:schemeClr val="dk1"/>
              </a:solidFill>
            </a:endParaRPr>
          </a:p>
          <a:p>
            <a:pPr indent="0" lvl="0" marL="0" rtl="0" algn="l">
              <a:spcBef>
                <a:spcPts val="1200"/>
              </a:spcBef>
              <a:spcAft>
                <a:spcPts val="0"/>
              </a:spcAft>
              <a:buNone/>
            </a:pPr>
            <a:r>
              <a:rPr lang="en" sz="1100">
                <a:solidFill>
                  <a:schemeClr val="dk1"/>
                </a:solidFill>
              </a:rPr>
              <a:t>Wemheuer, F., Taylor, J. A., Daniel, R., Johnston, E., Meinicke, P., Thomas, T., &amp; Wemheuer, B. (2020). Tax4Fun2: prediction of habitat-specific functional profiles and functional redundancy based on 16S rRNA gene sequences. Environmental Microbiome, 15, 11. </a:t>
            </a:r>
            <a:r>
              <a:rPr lang="en" sz="1100" u="sng">
                <a:solidFill>
                  <a:schemeClr val="hlink"/>
                </a:solidFill>
                <a:hlinkClick r:id="rId5"/>
              </a:rPr>
              <a:t>https://doi.org/10.1186/s40793-020-00358-7</a:t>
            </a:r>
            <a:endParaRPr sz="1100">
              <a:solidFill>
                <a:schemeClr val="dk1"/>
              </a:solidFill>
            </a:endParaRPr>
          </a:p>
          <a:p>
            <a:pPr indent="0" lvl="0" marL="0" rtl="0" algn="l">
              <a:spcBef>
                <a:spcPts val="1200"/>
              </a:spcBef>
              <a:spcAft>
                <a:spcPts val="0"/>
              </a:spcAft>
              <a:buNone/>
            </a:pPr>
            <a:r>
              <a:rPr lang="en" sz="1100">
                <a:solidFill>
                  <a:schemeClr val="dk1"/>
                </a:solidFill>
              </a:rPr>
              <a:t>xia-lab. (2023). MicrobiomeAnalystR [Computer software]. Retrieved from </a:t>
            </a:r>
            <a:r>
              <a:rPr lang="en" sz="1100" u="sng">
                <a:solidFill>
                  <a:schemeClr val="hlink"/>
                </a:solidFill>
                <a:hlinkClick r:id="rId6"/>
              </a:rPr>
              <a:t>https://github.com/xia-lab/MicrobiomeAnalystR</a:t>
            </a:r>
            <a:endParaRPr sz="1100">
              <a:solidFill>
                <a:schemeClr val="dk1"/>
              </a:solidFill>
            </a:endParaRPr>
          </a:p>
          <a:p>
            <a:pPr indent="0" lvl="0" marL="0" rtl="0" algn="l">
              <a:spcBef>
                <a:spcPts val="1200"/>
              </a:spcBef>
              <a:spcAft>
                <a:spcPts val="0"/>
              </a:spcAft>
              <a:buNone/>
            </a:pPr>
            <a:r>
              <a:rPr lang="en" sz="1100">
                <a:solidFill>
                  <a:schemeClr val="dk1"/>
                </a:solidFill>
              </a:rPr>
              <a:t>Xia Lab @ McGill. (2025). Resources. MicrobiomeAnalyst. Retrieved October 19, 2025, from </a:t>
            </a:r>
            <a:r>
              <a:rPr lang="en" sz="1100" u="sng">
                <a:solidFill>
                  <a:schemeClr val="hlink"/>
                </a:solidFill>
                <a:hlinkClick r:id="rId7"/>
              </a:rPr>
              <a:t>https://www.microbiomeanalyst.ca/MicrobiomeAnalyst/docs/Resources.xhtml</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MicrobiomeAnalyst flow chart</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2296026" y="1152475"/>
            <a:ext cx="5478596" cy="3416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199275" y="393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Outputs</a:t>
            </a:r>
            <a:endParaRPr/>
          </a:p>
        </p:txBody>
      </p:sp>
      <p:pic>
        <p:nvPicPr>
          <p:cNvPr id="76" name="Google Shape;76;p16"/>
          <p:cNvPicPr preferRelativeResize="0"/>
          <p:nvPr/>
        </p:nvPicPr>
        <p:blipFill>
          <a:blip r:embed="rId3">
            <a:alphaModFix/>
          </a:blip>
          <a:stretch>
            <a:fillRect/>
          </a:stretch>
        </p:blipFill>
        <p:spPr>
          <a:xfrm>
            <a:off x="2860350" y="393500"/>
            <a:ext cx="6213374" cy="4672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Strategies</a:t>
            </a:r>
            <a:endParaRPr/>
          </a:p>
        </p:txBody>
      </p:sp>
      <p:sp>
        <p:nvSpPr>
          <p:cNvPr id="82" name="Google Shape;82;p17"/>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83" name="Google Shape;83;p17"/>
          <p:cNvGrpSpPr/>
          <p:nvPr/>
        </p:nvGrpSpPr>
        <p:grpSpPr>
          <a:xfrm>
            <a:off x="0" y="1189989"/>
            <a:ext cx="2214600" cy="3217636"/>
            <a:chOff x="0" y="1189989"/>
            <a:chExt cx="2214600" cy="3217636"/>
          </a:xfrm>
        </p:grpSpPr>
        <p:sp>
          <p:nvSpPr>
            <p:cNvPr id="84" name="Google Shape;84;p17"/>
            <p:cNvSpPr/>
            <p:nvPr/>
          </p:nvSpPr>
          <p:spPr>
            <a:xfrm>
              <a:off x="0" y="1189989"/>
              <a:ext cx="22146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Visual Exploration</a:t>
              </a:r>
              <a:endParaRPr>
                <a:solidFill>
                  <a:srgbClr val="FFFFFF"/>
                </a:solidFill>
                <a:latin typeface="Roboto"/>
                <a:ea typeface="Roboto"/>
                <a:cs typeface="Roboto"/>
                <a:sym typeface="Roboto"/>
              </a:endParaRPr>
            </a:p>
          </p:txBody>
        </p:sp>
        <p:sp>
          <p:nvSpPr>
            <p:cNvPr id="85" name="Google Shape;85;p17"/>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Interactive stack</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Bar/area plot</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Interactive pie chart</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Rarefaction curve</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Phylogenetic tree</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Heat tree</a:t>
              </a:r>
              <a:endParaRPr sz="1100">
                <a:latin typeface="Roboto"/>
                <a:ea typeface="Roboto"/>
                <a:cs typeface="Roboto"/>
                <a:sym typeface="Roboto"/>
              </a:endParaRPr>
            </a:p>
          </p:txBody>
        </p:sp>
      </p:grpSp>
      <p:grpSp>
        <p:nvGrpSpPr>
          <p:cNvPr id="86" name="Google Shape;86;p17"/>
          <p:cNvGrpSpPr/>
          <p:nvPr/>
        </p:nvGrpSpPr>
        <p:grpSpPr>
          <a:xfrm>
            <a:off x="1838325" y="1189775"/>
            <a:ext cx="2064000" cy="3217850"/>
            <a:chOff x="1838325" y="1189775"/>
            <a:chExt cx="2064000" cy="3217850"/>
          </a:xfrm>
        </p:grpSpPr>
        <p:sp>
          <p:nvSpPr>
            <p:cNvPr id="87" name="Google Shape;87;p17"/>
            <p:cNvSpPr/>
            <p:nvPr/>
          </p:nvSpPr>
          <p:spPr>
            <a:xfrm>
              <a:off x="1838325" y="1189775"/>
              <a:ext cx="2064000" cy="669000"/>
            </a:xfrm>
            <a:prstGeom prst="chevron">
              <a:avLst>
                <a:gd fmla="val 50000" name="adj"/>
              </a:avLst>
            </a:prstGeom>
            <a:solidFill>
              <a:srgbClr val="A729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Community Profiling</a:t>
              </a:r>
              <a:endParaRPr>
                <a:solidFill>
                  <a:srgbClr val="FFFFFF"/>
                </a:solidFill>
                <a:latin typeface="Roboto"/>
                <a:ea typeface="Roboto"/>
                <a:cs typeface="Roboto"/>
                <a:sym typeface="Roboto"/>
              </a:endParaRPr>
            </a:p>
          </p:txBody>
        </p:sp>
        <p:sp>
          <p:nvSpPr>
            <p:cNvPr id="88" name="Google Shape;88;p17"/>
            <p:cNvSpPr txBox="1"/>
            <p:nvPr/>
          </p:nvSpPr>
          <p:spPr>
            <a:xfrm>
              <a:off x="2017250" y="2057125"/>
              <a:ext cx="1624500" cy="2350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Alpha diversity</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Beta diversity</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Core microbiome</a:t>
              </a:r>
              <a:endParaRPr sz="1100">
                <a:latin typeface="Roboto"/>
                <a:ea typeface="Roboto"/>
                <a:cs typeface="Roboto"/>
                <a:sym typeface="Roboto"/>
              </a:endParaRPr>
            </a:p>
          </p:txBody>
        </p:sp>
      </p:grpSp>
      <p:grpSp>
        <p:nvGrpSpPr>
          <p:cNvPr id="89" name="Google Shape;89;p17"/>
          <p:cNvGrpSpPr/>
          <p:nvPr/>
        </p:nvGrpSpPr>
        <p:grpSpPr>
          <a:xfrm>
            <a:off x="3516750" y="1189775"/>
            <a:ext cx="2064000" cy="3217850"/>
            <a:chOff x="3516750" y="1189775"/>
            <a:chExt cx="2064000" cy="3217850"/>
          </a:xfrm>
        </p:grpSpPr>
        <p:sp>
          <p:nvSpPr>
            <p:cNvPr id="90" name="Google Shape;90;p17"/>
            <p:cNvSpPr/>
            <p:nvPr/>
          </p:nvSpPr>
          <p:spPr>
            <a:xfrm>
              <a:off x="3516750" y="1189775"/>
              <a:ext cx="20640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Clustering &amp; Correlation</a:t>
              </a:r>
              <a:endParaRPr>
                <a:solidFill>
                  <a:srgbClr val="FFFFFF"/>
                </a:solidFill>
                <a:latin typeface="Roboto"/>
                <a:ea typeface="Roboto"/>
                <a:cs typeface="Roboto"/>
                <a:sym typeface="Roboto"/>
              </a:endParaRPr>
            </a:p>
          </p:txBody>
        </p:sp>
        <p:sp>
          <p:nvSpPr>
            <p:cNvPr id="91" name="Google Shape;91;p17"/>
            <p:cNvSpPr txBox="1"/>
            <p:nvPr/>
          </p:nvSpPr>
          <p:spPr>
            <a:xfrm>
              <a:off x="3739450" y="2057125"/>
              <a:ext cx="1624500" cy="2350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Interactive heatmap</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Dendogram</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Correlation network</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Pattern search</a:t>
              </a:r>
              <a:endParaRPr sz="1100">
                <a:latin typeface="Roboto"/>
                <a:ea typeface="Roboto"/>
                <a:cs typeface="Roboto"/>
                <a:sym typeface="Roboto"/>
              </a:endParaRPr>
            </a:p>
          </p:txBody>
        </p:sp>
      </p:grpSp>
      <p:grpSp>
        <p:nvGrpSpPr>
          <p:cNvPr id="92" name="Google Shape;92;p17"/>
          <p:cNvGrpSpPr/>
          <p:nvPr/>
        </p:nvGrpSpPr>
        <p:grpSpPr>
          <a:xfrm>
            <a:off x="6874025" y="1189775"/>
            <a:ext cx="2064000" cy="3217850"/>
            <a:chOff x="6874025" y="1189775"/>
            <a:chExt cx="2064000" cy="3217850"/>
          </a:xfrm>
        </p:grpSpPr>
        <p:sp>
          <p:nvSpPr>
            <p:cNvPr id="93" name="Google Shape;93;p17"/>
            <p:cNvSpPr/>
            <p:nvPr/>
          </p:nvSpPr>
          <p:spPr>
            <a:xfrm>
              <a:off x="6874025" y="1189775"/>
              <a:ext cx="20640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Functional Prediction</a:t>
              </a:r>
              <a:endParaRPr>
                <a:solidFill>
                  <a:srgbClr val="FFFFFF"/>
                </a:solidFill>
                <a:latin typeface="Roboto"/>
                <a:ea typeface="Roboto"/>
                <a:cs typeface="Roboto"/>
                <a:sym typeface="Roboto"/>
              </a:endParaRPr>
            </a:p>
          </p:txBody>
        </p:sp>
        <p:sp>
          <p:nvSpPr>
            <p:cNvPr id="94" name="Google Shape;94;p17"/>
            <p:cNvSpPr txBox="1"/>
            <p:nvPr/>
          </p:nvSpPr>
          <p:spPr>
            <a:xfrm>
              <a:off x="7183850" y="2057125"/>
              <a:ext cx="1624500" cy="2350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PICRUSt (Greengenes)</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Tax4Fun (SILVA)</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Tax4Fun2</a:t>
              </a:r>
              <a:endParaRPr sz="1100">
                <a:latin typeface="Roboto"/>
                <a:ea typeface="Roboto"/>
                <a:cs typeface="Roboto"/>
                <a:sym typeface="Roboto"/>
              </a:endParaRPr>
            </a:p>
          </p:txBody>
        </p:sp>
      </p:grpSp>
      <p:grpSp>
        <p:nvGrpSpPr>
          <p:cNvPr id="95" name="Google Shape;95;p17"/>
          <p:cNvGrpSpPr/>
          <p:nvPr/>
        </p:nvGrpSpPr>
        <p:grpSpPr>
          <a:xfrm>
            <a:off x="5195350" y="1189775"/>
            <a:ext cx="2064000" cy="3217850"/>
            <a:chOff x="5195350" y="1189775"/>
            <a:chExt cx="2064000" cy="3217850"/>
          </a:xfrm>
        </p:grpSpPr>
        <p:sp>
          <p:nvSpPr>
            <p:cNvPr id="96" name="Google Shape;96;p17"/>
            <p:cNvSpPr/>
            <p:nvPr/>
          </p:nvSpPr>
          <p:spPr>
            <a:xfrm>
              <a:off x="5195350" y="1189775"/>
              <a:ext cx="20640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Comparison &amp; </a:t>
              </a:r>
              <a:r>
                <a:rPr lang="en">
                  <a:solidFill>
                    <a:srgbClr val="FFFFFF"/>
                  </a:solidFill>
                  <a:latin typeface="Roboto"/>
                  <a:ea typeface="Roboto"/>
                  <a:cs typeface="Roboto"/>
                  <a:sym typeface="Roboto"/>
                </a:rPr>
                <a:t>Classification</a:t>
              </a:r>
              <a:endParaRPr>
                <a:solidFill>
                  <a:srgbClr val="FFFFFF"/>
                </a:solidFill>
                <a:latin typeface="Roboto"/>
                <a:ea typeface="Roboto"/>
                <a:cs typeface="Roboto"/>
                <a:sym typeface="Roboto"/>
              </a:endParaRPr>
            </a:p>
          </p:txBody>
        </p:sp>
        <p:sp>
          <p:nvSpPr>
            <p:cNvPr id="97" name="Google Shape;97;p17"/>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Single-factor analysis</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Multi-factor analysis</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LEfSe</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Random forest</a:t>
              </a:r>
              <a:endParaRPr sz="1100">
                <a:latin typeface="Roboto"/>
                <a:ea typeface="Roboto"/>
                <a:cs typeface="Roboto"/>
                <a:sym typeface="Roboto"/>
              </a:endParaRPr>
            </a:p>
          </p:txBody>
        </p:sp>
      </p:grpSp>
      <p:sp>
        <p:nvSpPr>
          <p:cNvPr id="98" name="Google Shape;98;p17"/>
          <p:cNvSpPr/>
          <p:nvPr/>
        </p:nvSpPr>
        <p:spPr>
          <a:xfrm>
            <a:off x="1787725" y="1485900"/>
            <a:ext cx="249900" cy="187500"/>
          </a:xfrm>
          <a:prstGeom prst="star4">
            <a:avLst>
              <a:gd fmla="val 125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99" name="Google Shape;99;p17"/>
          <p:cNvSpPr/>
          <p:nvPr/>
        </p:nvSpPr>
        <p:spPr>
          <a:xfrm>
            <a:off x="3386725" y="1406150"/>
            <a:ext cx="249900" cy="1875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100" name="Google Shape;100;p17"/>
          <p:cNvSpPr/>
          <p:nvPr/>
        </p:nvSpPr>
        <p:spPr>
          <a:xfrm>
            <a:off x="1735350" y="1442425"/>
            <a:ext cx="249900" cy="187500"/>
          </a:xfrm>
          <a:prstGeom prst="star4">
            <a:avLst>
              <a:gd fmla="val 12500" name="adj"/>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38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Formatting</a:t>
            </a:r>
            <a:endParaRPr/>
          </a:p>
        </p:txBody>
      </p:sp>
      <p:sp>
        <p:nvSpPr>
          <p:cNvPr id="106" name="Google Shape;106;p18"/>
          <p:cNvSpPr txBox="1"/>
          <p:nvPr>
            <p:ph idx="1" type="body"/>
          </p:nvPr>
        </p:nvSpPr>
        <p:spPr>
          <a:xfrm>
            <a:off x="0" y="103922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Text file:</a:t>
            </a:r>
            <a:endParaRPr/>
          </a:p>
          <a:p>
            <a:pPr indent="-304800" lvl="1" marL="914400" rtl="0" algn="l">
              <a:spcBef>
                <a:spcPts val="0"/>
              </a:spcBef>
              <a:spcAft>
                <a:spcPts val="0"/>
              </a:spcAft>
              <a:buSzPts val="1200"/>
              <a:buChar char="○"/>
            </a:pPr>
            <a:r>
              <a:rPr lang="en"/>
              <a:t>tab delimited (.txt)</a:t>
            </a:r>
            <a:endParaRPr/>
          </a:p>
          <a:p>
            <a:pPr indent="-304800" lvl="1" marL="914400" rtl="0" algn="l">
              <a:spcBef>
                <a:spcPts val="0"/>
              </a:spcBef>
              <a:spcAft>
                <a:spcPts val="0"/>
              </a:spcAft>
              <a:buSzPts val="1200"/>
              <a:buChar char="○"/>
            </a:pPr>
            <a:r>
              <a:rPr lang="en"/>
              <a:t>comma-separated (.csv) file</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BIOM format</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Mothur output:</a:t>
            </a:r>
            <a:endParaRPr/>
          </a:p>
          <a:p>
            <a:pPr indent="-304800" lvl="1" marL="914400" rtl="0" algn="l">
              <a:spcBef>
                <a:spcPts val="0"/>
              </a:spcBef>
              <a:spcAft>
                <a:spcPts val="0"/>
              </a:spcAft>
              <a:buSzPts val="1200"/>
              <a:buChar char="○"/>
            </a:pPr>
            <a:r>
              <a:rPr lang="en"/>
              <a:t>.shared (abundance) file</a:t>
            </a:r>
            <a:endParaRPr/>
          </a:p>
          <a:p>
            <a:pPr indent="-304800" lvl="1" marL="914400" rtl="0" algn="l">
              <a:spcBef>
                <a:spcPts val="0"/>
              </a:spcBef>
              <a:spcAft>
                <a:spcPts val="0"/>
              </a:spcAft>
              <a:buSzPts val="1200"/>
              <a:buChar char="○"/>
            </a:pPr>
            <a:r>
              <a:rPr lang="en"/>
              <a:t>.taxonomy file</a:t>
            </a:r>
            <a:endParaRPr/>
          </a:p>
        </p:txBody>
      </p:sp>
      <p:sp>
        <p:nvSpPr>
          <p:cNvPr id="107" name="Google Shape;107;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18"/>
          <p:cNvPicPr preferRelativeResize="0"/>
          <p:nvPr/>
        </p:nvPicPr>
        <p:blipFill>
          <a:blip r:embed="rId3">
            <a:alphaModFix/>
          </a:blip>
          <a:stretch>
            <a:fillRect/>
          </a:stretch>
        </p:blipFill>
        <p:spPr>
          <a:xfrm>
            <a:off x="2919709" y="1152475"/>
            <a:ext cx="6224291" cy="3974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Upload</a:t>
            </a:r>
            <a:endParaRPr/>
          </a:p>
        </p:txBody>
      </p:sp>
      <p:sp>
        <p:nvSpPr>
          <p:cNvPr id="114" name="Google Shape;11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19"/>
          <p:cNvPicPr preferRelativeResize="0"/>
          <p:nvPr/>
        </p:nvPicPr>
        <p:blipFill>
          <a:blip r:embed="rId3">
            <a:alphaModFix/>
          </a:blip>
          <a:stretch>
            <a:fillRect/>
          </a:stretch>
        </p:blipFill>
        <p:spPr>
          <a:xfrm>
            <a:off x="68325" y="25200"/>
            <a:ext cx="9075675" cy="5055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66900"/>
            <a:ext cx="8520600" cy="50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Integrity Check </a:t>
            </a:r>
            <a:endParaRPr/>
          </a:p>
        </p:txBody>
      </p:sp>
      <p:sp>
        <p:nvSpPr>
          <p:cNvPr id="121" name="Google Shape;121;p20"/>
          <p:cNvSpPr/>
          <p:nvPr/>
        </p:nvSpPr>
        <p:spPr>
          <a:xfrm rot="1965818">
            <a:off x="373889" y="2708444"/>
            <a:ext cx="545480" cy="138813"/>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endParaRPr>
          </a:p>
        </p:txBody>
      </p:sp>
      <p:pic>
        <p:nvPicPr>
          <p:cNvPr id="122" name="Google Shape;122;p20" title="Screenshot 2025-10-17 at 10.57.34 PM.png"/>
          <p:cNvPicPr preferRelativeResize="0"/>
          <p:nvPr/>
        </p:nvPicPr>
        <p:blipFill>
          <a:blip r:embed="rId3">
            <a:alphaModFix/>
          </a:blip>
          <a:stretch>
            <a:fillRect/>
          </a:stretch>
        </p:blipFill>
        <p:spPr>
          <a:xfrm>
            <a:off x="913325" y="675975"/>
            <a:ext cx="6647101" cy="4290749"/>
          </a:xfrm>
          <a:prstGeom prst="rect">
            <a:avLst/>
          </a:prstGeom>
          <a:noFill/>
          <a:ln>
            <a:noFill/>
          </a:ln>
        </p:spPr>
      </p:pic>
      <p:sp>
        <p:nvSpPr>
          <p:cNvPr id="123" name="Google Shape;123;p20"/>
          <p:cNvSpPr txBox="1"/>
          <p:nvPr/>
        </p:nvSpPr>
        <p:spPr>
          <a:xfrm>
            <a:off x="0" y="2192375"/>
            <a:ext cx="8712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R commands are </a:t>
            </a:r>
            <a:r>
              <a:rPr lang="en" sz="900">
                <a:solidFill>
                  <a:schemeClr val="dk2"/>
                </a:solidFill>
              </a:rPr>
              <a:t>available here </a:t>
            </a:r>
            <a:endParaRPr sz="900">
              <a:solidFill>
                <a:schemeClr val="dk2"/>
              </a:solidFill>
            </a:endParaRPr>
          </a:p>
        </p:txBody>
      </p:sp>
      <p:sp>
        <p:nvSpPr>
          <p:cNvPr id="124" name="Google Shape;124;p20"/>
          <p:cNvSpPr txBox="1"/>
          <p:nvPr/>
        </p:nvSpPr>
        <p:spPr>
          <a:xfrm>
            <a:off x="0" y="675975"/>
            <a:ext cx="871200" cy="7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Possible file downloads are available here</a:t>
            </a:r>
            <a:endParaRPr sz="900">
              <a:solidFill>
                <a:schemeClr val="dk2"/>
              </a:solidFill>
            </a:endParaRPr>
          </a:p>
        </p:txBody>
      </p:sp>
      <p:sp>
        <p:nvSpPr>
          <p:cNvPr id="125" name="Google Shape;125;p20"/>
          <p:cNvSpPr/>
          <p:nvPr/>
        </p:nvSpPr>
        <p:spPr>
          <a:xfrm rot="1024774">
            <a:off x="373909" y="1254304"/>
            <a:ext cx="545456" cy="138847"/>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endParaRPr>
          </a:p>
        </p:txBody>
      </p:sp>
      <p:sp>
        <p:nvSpPr>
          <p:cNvPr id="126" name="Google Shape;126;p20"/>
          <p:cNvSpPr/>
          <p:nvPr/>
        </p:nvSpPr>
        <p:spPr>
          <a:xfrm flipH="1" rot="13055">
            <a:off x="4487672" y="2833467"/>
            <a:ext cx="948007" cy="137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rgbClr val="FF0000"/>
              </a:highlight>
            </a:endParaRPr>
          </a:p>
        </p:txBody>
      </p:sp>
      <p:sp>
        <p:nvSpPr>
          <p:cNvPr id="127" name="Google Shape;127;p20"/>
          <p:cNvSpPr txBox="1"/>
          <p:nvPr/>
        </p:nvSpPr>
        <p:spPr>
          <a:xfrm>
            <a:off x="5507625" y="2593625"/>
            <a:ext cx="1131300" cy="616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Note: only name </a:t>
            </a:r>
            <a:r>
              <a:rPr lang="en" sz="900">
                <a:solidFill>
                  <a:schemeClr val="dk2"/>
                </a:solidFill>
              </a:rPr>
              <a:t>matched samples will be processed </a:t>
            </a:r>
            <a:endParaRPr sz="900">
              <a:solidFill>
                <a:schemeClr val="dk2"/>
              </a:solidFill>
            </a:endParaRPr>
          </a:p>
        </p:txBody>
      </p:sp>
      <p:pic>
        <p:nvPicPr>
          <p:cNvPr id="128" name="Google Shape;128;p20" title="Screenshot 2025-10-18 at 3.34.32 PM.png"/>
          <p:cNvPicPr preferRelativeResize="0"/>
          <p:nvPr/>
        </p:nvPicPr>
        <p:blipFill rotWithShape="1">
          <a:blip r:embed="rId4">
            <a:alphaModFix/>
          </a:blip>
          <a:srcRect b="1091" l="2356" r="2232" t="11610"/>
          <a:stretch/>
        </p:blipFill>
        <p:spPr>
          <a:xfrm>
            <a:off x="6920000" y="3295475"/>
            <a:ext cx="2224002" cy="1848027"/>
          </a:xfrm>
          <a:prstGeom prst="rect">
            <a:avLst/>
          </a:prstGeom>
          <a:noFill/>
          <a:ln cap="flat" cmpd="sng" w="9525">
            <a:solidFill>
              <a:srgbClr val="0000FF"/>
            </a:solidFill>
            <a:prstDash val="solid"/>
            <a:round/>
            <a:headEnd len="sm" w="sm" type="none"/>
            <a:tailEnd len="sm" w="sm" type="none"/>
          </a:ln>
        </p:spPr>
      </p:pic>
      <p:sp>
        <p:nvSpPr>
          <p:cNvPr id="129" name="Google Shape;129;p20"/>
          <p:cNvSpPr/>
          <p:nvPr/>
        </p:nvSpPr>
        <p:spPr>
          <a:xfrm rot="1083741">
            <a:off x="8115732" y="2095676"/>
            <a:ext cx="189646" cy="1112919"/>
          </a:xfrm>
          <a:prstGeom prst="downArrow">
            <a:avLst>
              <a:gd fmla="val 50000" name="adj1"/>
              <a:gd fmla="val 50000" name="adj2"/>
            </a:avLst>
          </a:prstGeom>
          <a:solidFill>
            <a:srgbClr val="00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0"/>
          <p:cNvSpPr txBox="1"/>
          <p:nvPr/>
        </p:nvSpPr>
        <p:spPr>
          <a:xfrm>
            <a:off x="7736325" y="1264800"/>
            <a:ext cx="1257900" cy="7440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Read Count Distribution Plot- one of the </a:t>
            </a:r>
            <a:r>
              <a:rPr lang="en" sz="900">
                <a:solidFill>
                  <a:schemeClr val="dk2"/>
                </a:solidFill>
              </a:rPr>
              <a:t>first</a:t>
            </a:r>
            <a:r>
              <a:rPr lang="en" sz="900">
                <a:solidFill>
                  <a:schemeClr val="dk2"/>
                </a:solidFill>
              </a:rPr>
              <a:t> quality check visuals</a:t>
            </a:r>
            <a:endParaRPr sz="9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125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Edit metadata</a:t>
            </a:r>
            <a:endParaRPr/>
          </a:p>
        </p:txBody>
      </p:sp>
      <p:pic>
        <p:nvPicPr>
          <p:cNvPr id="136" name="Google Shape;136;p21" title="Screenshot 2025-10-17 at 10.57.52 PM.png"/>
          <p:cNvPicPr preferRelativeResize="0"/>
          <p:nvPr/>
        </p:nvPicPr>
        <p:blipFill>
          <a:blip r:embed="rId3">
            <a:alphaModFix/>
          </a:blip>
          <a:stretch>
            <a:fillRect/>
          </a:stretch>
        </p:blipFill>
        <p:spPr>
          <a:xfrm>
            <a:off x="311712" y="698550"/>
            <a:ext cx="6812575" cy="4364325"/>
          </a:xfrm>
          <a:prstGeom prst="rect">
            <a:avLst/>
          </a:prstGeom>
          <a:noFill/>
          <a:ln>
            <a:noFill/>
          </a:ln>
        </p:spPr>
      </p:pic>
      <p:sp>
        <p:nvSpPr>
          <p:cNvPr id="137" name="Google Shape;137;p21"/>
          <p:cNvSpPr/>
          <p:nvPr/>
        </p:nvSpPr>
        <p:spPr>
          <a:xfrm>
            <a:off x="4152750" y="2385600"/>
            <a:ext cx="3211200" cy="372300"/>
          </a:xfrm>
          <a:prstGeom prst="bentArrow">
            <a:avLst>
              <a:gd fmla="val 25000" name="adj1"/>
              <a:gd fmla="val 25000" name="adj2"/>
              <a:gd fmla="val 25000" name="adj3"/>
              <a:gd fmla="val 437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1"/>
          <p:cNvSpPr txBox="1"/>
          <p:nvPr/>
        </p:nvSpPr>
        <p:spPr>
          <a:xfrm>
            <a:off x="7511475" y="2206375"/>
            <a:ext cx="1356300" cy="63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2"/>
                </a:solidFill>
              </a:rPr>
              <a:t>Make sure all </a:t>
            </a:r>
            <a:endParaRPr sz="9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2"/>
                </a:solidFill>
              </a:rPr>
              <a:t>variable types are inferred correctly</a:t>
            </a:r>
            <a:endParaRPr sz="9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